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CA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85832"/>
  </p:normalViewPr>
  <p:slideViewPr>
    <p:cSldViewPr snapToGrid="0">
      <p:cViewPr varScale="1">
        <p:scale>
          <a:sx n="93" d="100"/>
          <a:sy n="93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643ED-6331-804F-85AE-F5FA5E568613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CCE56-096F-4E4E-B9DA-A9D3F8C6375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508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AI slop image created with Gemini 3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</a:t>
            </a:r>
            <a:r>
              <a:rPr lang="en-US"/>
              <a:t>1c1c3cba1c6a)</a:t>
            </a:r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CCE56-096F-4E4E-B9DA-A9D3F8C6375D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5019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115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134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610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3167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3498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8026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1967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9968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3099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3885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9488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1B684AB-CD18-1048-8E26-6D27090FE1C2}" type="datetimeFigureOut">
              <a:rPr lang="en-001" smtClean="0"/>
              <a:t>19/04/2026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A43C6CE-FA7C-774D-92DB-217666224C6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6387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969FAC-0F1D-B7F6-0ABB-21DD0028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4325"/>
            <a:ext cx="10515600" cy="1325563"/>
          </a:xfrm>
        </p:spPr>
        <p:txBody>
          <a:bodyPr/>
          <a:lstStyle/>
          <a:p>
            <a:r>
              <a:rPr lang="en-001" dirty="0">
                <a:solidFill>
                  <a:srgbClr val="A6FCA9"/>
                </a:solidFill>
              </a:rPr>
              <a:t>Software Deployment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B764E-68A6-73CC-FFDC-29E49769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11" r="695" b="11919"/>
          <a:stretch>
            <a:fillRect/>
          </a:stretch>
        </p:blipFill>
        <p:spPr>
          <a:xfrm>
            <a:off x="1" y="0"/>
            <a:ext cx="12192000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6C1AA-17C7-BBD7-CAC3-7760873CE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789CE3-A5F6-8F20-DABB-CDD33D44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Motivating Scenario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/>
              <a:t>Online Store Circa 2005</a:t>
            </a:r>
            <a:endParaRPr lang="en-00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9D1B5-7A5E-2481-6861-BE8839EE9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2005, and your parents have a welding supply business</a:t>
            </a:r>
          </a:p>
          <a:p>
            <a:r>
              <a:rPr lang="en-US" dirty="0"/>
              <a:t>You create an online store for them (as a baby 😂)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F032F-C8F0-C019-CDC8-A6FE3535CF18}"/>
              </a:ext>
            </a:extLst>
          </p:cNvPr>
          <p:cNvSpPr txBox="1"/>
          <p:nvPr/>
        </p:nvSpPr>
        <p:spPr>
          <a:xfrm>
            <a:off x="2616458" y="4114801"/>
            <a:ext cx="695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What does your tech stack look like?</a:t>
            </a:r>
            <a:endParaRPr lang="en-001" sz="3200" b="1" dirty="0"/>
          </a:p>
        </p:txBody>
      </p:sp>
    </p:spTree>
    <p:extLst>
      <p:ext uri="{BB962C8B-B14F-4D97-AF65-F5344CB8AC3E}">
        <p14:creationId xmlns:p14="http://schemas.microsoft.com/office/powerpoint/2010/main" val="396807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5F67C0-3ADF-8140-6EE1-2DABED32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Motivating Scenario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/>
              <a:t>Online Store Circa 2005</a:t>
            </a:r>
            <a:endParaRPr lang="en-00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09818-083E-CE48-82BA-61032EFE8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Hook up Internet to your house</a:t>
            </a:r>
          </a:p>
          <a:p>
            <a:r>
              <a:rPr lang="en-US" dirty="0"/>
              <a:t>Put server in your garage</a:t>
            </a:r>
          </a:p>
          <a:p>
            <a:r>
              <a:rPr lang="en-US" dirty="0"/>
              <a:t>Use LAMP stack:</a:t>
            </a:r>
          </a:p>
          <a:p>
            <a:pPr lvl="1"/>
            <a:r>
              <a:rPr lang="en-US" dirty="0"/>
              <a:t>Linux</a:t>
            </a:r>
          </a:p>
          <a:p>
            <a:pPr lvl="1"/>
            <a:r>
              <a:rPr lang="en-US" dirty="0"/>
              <a:t>Apache web server (serves directories and files)</a:t>
            </a:r>
          </a:p>
          <a:p>
            <a:pPr lvl="1"/>
            <a:r>
              <a:rPr lang="en-US" dirty="0"/>
              <a:t>MySQL database (holds welding supply info)</a:t>
            </a:r>
          </a:p>
          <a:p>
            <a:pPr lvl="1"/>
            <a:r>
              <a:rPr lang="en-US" dirty="0"/>
              <a:t>All code written in Perl (e.g., for updating inventory)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4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90C16-0D98-6A39-E03D-0298115A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Motivating Scenario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/>
              <a:t>Online Store Circa 2005</a:t>
            </a:r>
            <a:endParaRPr lang="en-00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13A6B-7AF2-0672-209D-4C8D8013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nice about this?</a:t>
            </a:r>
            <a:endParaRPr lang="en-00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E2F2-9677-DB71-A232-FD447ED81B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 can set up and run everything by yourself</a:t>
            </a:r>
          </a:p>
          <a:p>
            <a:r>
              <a:rPr lang="en-US" dirty="0"/>
              <a:t>Everything is relatively simple</a:t>
            </a:r>
          </a:p>
          <a:p>
            <a:endParaRPr lang="en-US" dirty="0"/>
          </a:p>
          <a:p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8FFD52-5E09-40BD-8FBC-4D5BAF1AF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tough about this?</a:t>
            </a:r>
            <a:endParaRPr lang="en-001" dirty="0">
              <a:solidFill>
                <a:srgbClr val="FFFF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728035-E4FA-1541-70F8-6CDD0741FA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 must set up and run everything by yourself!</a:t>
            </a:r>
          </a:p>
          <a:p>
            <a:r>
              <a:rPr lang="en-US" dirty="0"/>
              <a:t>How can you restart the server if you’re not home? </a:t>
            </a:r>
          </a:p>
          <a:p>
            <a:r>
              <a:rPr lang="en-US" dirty="0"/>
              <a:t>Who rebuilds the system when the hard drive dies?</a:t>
            </a:r>
          </a:p>
          <a:p>
            <a:r>
              <a:rPr lang="en-US" dirty="0"/>
              <a:t>What if a hacker gets in and hijacks your site?</a:t>
            </a:r>
          </a:p>
          <a:p>
            <a:r>
              <a:rPr lang="en-US" dirty="0"/>
              <a:t>How do you scale? </a:t>
            </a:r>
          </a:p>
          <a:p>
            <a:pPr lvl="1"/>
            <a:r>
              <a:rPr lang="en-US" dirty="0"/>
              <a:t>What if you needed more storage? bandwidth?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6377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FE0758-1CF5-A2AE-AA77-E033815B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Cloud Computing</a:t>
            </a:r>
            <a:endParaRPr lang="en-00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71FE8D-E55F-C7DE-CAF9-031A1E72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2818" cy="4351338"/>
          </a:xfrm>
        </p:spPr>
        <p:txBody>
          <a:bodyPr>
            <a:normAutofit/>
          </a:bodyPr>
          <a:lstStyle/>
          <a:p>
            <a:r>
              <a:rPr lang="en-US" dirty="0"/>
              <a:t>Datacenters with thousands of computers</a:t>
            </a:r>
          </a:p>
          <a:p>
            <a:r>
              <a:rPr lang="en-US" dirty="0"/>
              <a:t>Someone else pays for hardware, cooling, networking infrastructure</a:t>
            </a:r>
          </a:p>
          <a:p>
            <a:r>
              <a:rPr lang="en-US" dirty="0"/>
              <a:t>Someone else maintains the physical 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1E0BE9-B92F-1602-A78F-04FBD46CAB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</a:blip>
          <a:srcRect l="28773" t="-1" r="30846" b="-1"/>
          <a:stretch>
            <a:fillRect/>
          </a:stretch>
        </p:blipFill>
        <p:spPr>
          <a:xfrm>
            <a:off x="7087307" y="0"/>
            <a:ext cx="510469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80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E029-9A9E-1A61-C0A6-36AADAD4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803"/>
            <a:ext cx="10515600" cy="1325563"/>
          </a:xfrm>
        </p:spPr>
        <p:txBody>
          <a:bodyPr/>
          <a:lstStyle/>
          <a:p>
            <a:r>
              <a:rPr lang="en-001" dirty="0"/>
              <a:t>Selling Cloud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FD6C4-64D9-3D02-9DE0-75A580D1C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30"/>
            <a:ext cx="10515600" cy="47083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Google offers Gmail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Software as a Service (SaaS)</a:t>
            </a:r>
          </a:p>
          <a:p>
            <a:pPr lvl="1"/>
            <a:r>
              <a:rPr lang="en-US" dirty="0"/>
              <a:t>They offer an application that does mail</a:t>
            </a:r>
          </a:p>
          <a:p>
            <a:pPr lvl="1"/>
            <a:r>
              <a:rPr lang="en-US" dirty="0"/>
              <a:t> You log in and use</a:t>
            </a:r>
          </a:p>
          <a:p>
            <a:r>
              <a:rPr lang="en-US" dirty="0"/>
              <a:t>Amazon offers EC2: Elastic Compute Cloud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Infrastructure as a Service (IaaS)</a:t>
            </a:r>
            <a:endParaRPr lang="en-US" dirty="0"/>
          </a:p>
          <a:p>
            <a:pPr lvl="1"/>
            <a:r>
              <a:rPr lang="en-US" dirty="0"/>
              <a:t>They offer virtual servers, networking, and storage</a:t>
            </a:r>
          </a:p>
          <a:p>
            <a:pPr lvl="1"/>
            <a:r>
              <a:rPr lang="en-US" dirty="0"/>
              <a:t>You do the OS and apps</a:t>
            </a:r>
          </a:p>
          <a:p>
            <a:r>
              <a:rPr lang="en-US" dirty="0"/>
              <a:t>Microsoft offers Azure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Platform as a Service (PaaS)</a:t>
            </a:r>
          </a:p>
          <a:p>
            <a:pPr lvl="1"/>
            <a:r>
              <a:rPr lang="en-US" dirty="0"/>
              <a:t>They offer an OS, scaling, deployment</a:t>
            </a:r>
          </a:p>
          <a:p>
            <a:pPr lvl="1"/>
            <a:r>
              <a:rPr lang="en-US" dirty="0"/>
              <a:t>You do apps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67354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C637-4702-ADD3-EE46-8FC284B9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C89A-9C2D-4DF3-8AD8-88C049E2C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Now: Sign up for </a:t>
            </a:r>
            <a:r>
              <a:rPr lang="en-001" dirty="0">
                <a:solidFill>
                  <a:srgbClr val="FFFF00"/>
                </a:solidFill>
              </a:rPr>
              <a:t>H5-Deployment</a:t>
            </a:r>
            <a:r>
              <a:rPr lang="en-001" dirty="0"/>
              <a:t> reflection question</a:t>
            </a:r>
          </a:p>
          <a:p>
            <a:pPr>
              <a:spcBef>
                <a:spcPts val="2200"/>
              </a:spcBef>
            </a:pPr>
            <a:r>
              <a:rPr lang="en-001" dirty="0"/>
              <a:t>For remainder of class:</a:t>
            </a:r>
            <a:br>
              <a:rPr lang="en-001" dirty="0"/>
            </a:br>
            <a:r>
              <a:rPr lang="en-001" dirty="0"/>
              <a:t>Work on </a:t>
            </a:r>
            <a:r>
              <a:rPr lang="en-001" dirty="0">
                <a:solidFill>
                  <a:srgbClr val="FFFF00"/>
                </a:solidFill>
              </a:rPr>
              <a:t>deployment activity</a:t>
            </a:r>
          </a:p>
          <a:p>
            <a:pPr lvl="1"/>
            <a:r>
              <a:rPr lang="en-001" dirty="0"/>
              <a:t>Take notes for H5 reflection</a:t>
            </a:r>
          </a:p>
          <a:p>
            <a:pPr lvl="1"/>
            <a:r>
              <a:rPr lang="en-001" dirty="0"/>
              <a:t>Save AI chat transcripts</a:t>
            </a:r>
          </a:p>
          <a:p>
            <a:pPr>
              <a:spcBef>
                <a:spcPts val="2200"/>
              </a:spcBef>
            </a:pPr>
            <a:r>
              <a:rPr lang="en-001" dirty="0"/>
              <a:t>After class as homework:</a:t>
            </a:r>
            <a:br>
              <a:rPr lang="en-001" dirty="0"/>
            </a:br>
            <a:r>
              <a:rPr lang="en-001" dirty="0"/>
              <a:t>Work with team on </a:t>
            </a:r>
            <a:r>
              <a:rPr lang="en-001" dirty="0">
                <a:solidFill>
                  <a:srgbClr val="FFFF00"/>
                </a:solidFill>
              </a:rPr>
              <a:t>P4-Testing</a:t>
            </a:r>
          </a:p>
        </p:txBody>
      </p:sp>
    </p:spTree>
    <p:extLst>
      <p:ext uri="{BB962C8B-B14F-4D97-AF65-F5344CB8AC3E}">
        <p14:creationId xmlns:p14="http://schemas.microsoft.com/office/powerpoint/2010/main" val="110964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343</Words>
  <Application>Microsoft Macintosh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Software Deployment</vt:lpstr>
      <vt:lpstr>Motivating Scenario Online Store Circa 2005</vt:lpstr>
      <vt:lpstr>Motivating Scenario Online Store Circa 2005</vt:lpstr>
      <vt:lpstr>Motivating Scenario Online Store Circa 2005</vt:lpstr>
      <vt:lpstr>Enter Cloud Computing</vt:lpstr>
      <vt:lpstr>Selling Cloud Services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10</cp:revision>
  <dcterms:created xsi:type="dcterms:W3CDTF">2026-04-19T13:30:55Z</dcterms:created>
  <dcterms:modified xsi:type="dcterms:W3CDTF">2026-04-19T14:14:17Z</dcterms:modified>
</cp:coreProperties>
</file>