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  <a:srgbClr val="222222"/>
    <a:srgbClr val="404040"/>
    <a:srgbClr val="38D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8"/>
    <p:restoredTop sz="94635"/>
  </p:normalViewPr>
  <p:slideViewPr>
    <p:cSldViewPr snapToGrid="0">
      <p:cViewPr varScale="1">
        <p:scale>
          <a:sx n="101" d="100"/>
          <a:sy n="101" d="100"/>
        </p:scale>
        <p:origin x="2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05123-6F92-8D4F-80D5-69AFA0E322CA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A2A66-B33B-F94B-9661-C53338CA3E75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0465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001" dirty="0"/>
              <a:t>AI slop image created with Gemini 3 (</a:t>
            </a:r>
            <a:r>
              <a:rPr lang="en-US" dirty="0"/>
              <a:t>https://</a:t>
            </a:r>
            <a:r>
              <a:rPr lang="en-US" dirty="0" err="1"/>
              <a:t>gemini.google.com</a:t>
            </a:r>
            <a:r>
              <a:rPr lang="en-US" dirty="0"/>
              <a:t>/share/99adad0fb1b6</a:t>
            </a:r>
            <a:r>
              <a:rPr lang="en-001" dirty="0"/>
              <a:t>)</a:t>
            </a:r>
          </a:p>
          <a:p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A2A66-B33B-F94B-9661-C53338CA3E75}" type="slidenum">
              <a:rPr lang="en-001" smtClean="0"/>
              <a:t>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79072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FB1E-9866-6B40-B22A-51D3B290E4D0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6BBF-81BE-6544-8399-BB5A67B13B89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21320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FB1E-9866-6B40-B22A-51D3B290E4D0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6BBF-81BE-6544-8399-BB5A67B13B89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720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FB1E-9866-6B40-B22A-51D3B290E4D0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6BBF-81BE-6544-8399-BB5A67B13B89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77416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FB1E-9866-6B40-B22A-51D3B290E4D0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6BBF-81BE-6544-8399-BB5A67B13B89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68278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FB1E-9866-6B40-B22A-51D3B290E4D0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6BBF-81BE-6544-8399-BB5A67B13B89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07967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FB1E-9866-6B40-B22A-51D3B290E4D0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6BBF-81BE-6544-8399-BB5A67B13B89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02056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FB1E-9866-6B40-B22A-51D3B290E4D0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6BBF-81BE-6544-8399-BB5A67B13B89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4084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FB1E-9866-6B40-B22A-51D3B290E4D0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6BBF-81BE-6544-8399-BB5A67B13B89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54382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FB1E-9866-6B40-B22A-51D3B290E4D0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6BBF-81BE-6544-8399-BB5A67B13B89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78316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FB1E-9866-6B40-B22A-51D3B290E4D0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6BBF-81BE-6544-8399-BB5A67B13B89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27093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FB1E-9866-6B40-B22A-51D3B290E4D0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76BBF-81BE-6544-8399-BB5A67B13B89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16879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FFFFB1E-9866-6B40-B22A-51D3B290E4D0}" type="datetimeFigureOut">
              <a:rPr lang="en-001" smtClean="0"/>
              <a:t>05/04/2026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83676BBF-81BE-6544-8399-BB5A67B13B89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940556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869B23-9193-60F6-FE5C-FEDAD610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0470"/>
            <a:ext cx="10515600" cy="1325563"/>
          </a:xfrm>
        </p:spPr>
        <p:txBody>
          <a:bodyPr/>
          <a:lstStyle/>
          <a:p>
            <a:r>
              <a:rPr lang="en-001" dirty="0">
                <a:solidFill>
                  <a:srgbClr val="38D3AA"/>
                </a:solidFill>
              </a:rPr>
              <a:t>Software Testing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5CDC6-7633-0E2D-976A-F85FCC4AD0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678"/>
          <a:stretch>
            <a:fillRect/>
          </a:stretch>
        </p:blipFill>
        <p:spPr>
          <a:xfrm>
            <a:off x="0" y="-399329"/>
            <a:ext cx="12199236" cy="567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6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FA17DA-AE7C-9F5F-6072-5A7C8FC6E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White-Box Testing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85BC0-9FF6-B912-D2F4-E5B3366C8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200"/>
              </a:spcBef>
            </a:pPr>
            <a:r>
              <a:rPr lang="en-001" dirty="0"/>
              <a:t>Focus: Assess statement coverage of test suite</a:t>
            </a:r>
          </a:p>
          <a:p>
            <a:pPr>
              <a:spcBef>
                <a:spcPts val="2200"/>
              </a:spcBef>
            </a:pPr>
            <a:r>
              <a:rPr lang="en-001" dirty="0"/>
              <a:t>Install code coverage analyzer (SimpleCov)</a:t>
            </a:r>
          </a:p>
          <a:p>
            <a:pPr>
              <a:spcBef>
                <a:spcPts val="2200"/>
              </a:spcBef>
            </a:pPr>
            <a:r>
              <a:rPr lang="en-001" dirty="0"/>
              <a:t>Run tests (analyzer collects data)</a:t>
            </a:r>
          </a:p>
          <a:p>
            <a:pPr>
              <a:spcBef>
                <a:spcPts val="2200"/>
              </a:spcBef>
            </a:pPr>
            <a:r>
              <a:rPr lang="en-001" dirty="0"/>
              <a:t>View coverage analysis results</a:t>
            </a:r>
          </a:p>
          <a:p>
            <a:pPr>
              <a:spcBef>
                <a:spcPts val="2200"/>
              </a:spcBef>
            </a:pPr>
            <a:r>
              <a:rPr lang="en-001" dirty="0"/>
              <a:t>Add/update tests to improve coverage</a:t>
            </a:r>
          </a:p>
        </p:txBody>
      </p:sp>
    </p:spTree>
    <p:extLst>
      <p:ext uri="{BB962C8B-B14F-4D97-AF65-F5344CB8AC3E}">
        <p14:creationId xmlns:p14="http://schemas.microsoft.com/office/powerpoint/2010/main" val="122876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1348BC-355F-25B5-A521-68803F9D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1198563"/>
          </a:xfrm>
        </p:spPr>
        <p:txBody>
          <a:bodyPr/>
          <a:lstStyle/>
          <a:p>
            <a:r>
              <a:rPr lang="en-001" dirty="0"/>
              <a:t>Example Statement Coverage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0D8EA-B8E1-81C5-0C1A-402D0A3B1C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19" t="13620" r="5392" b="9072"/>
          <a:stretch>
            <a:fillRect/>
          </a:stretch>
        </p:blipFill>
        <p:spPr>
          <a:xfrm>
            <a:off x="1291167" y="1325563"/>
            <a:ext cx="9609665" cy="54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0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E52FC-733E-9898-DB4D-F8C5B2F76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96D1A-87BD-9828-44FF-A41E0BBB8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001" dirty="0"/>
              <a:t>Select H5 reflection question</a:t>
            </a:r>
          </a:p>
          <a:p>
            <a:pPr lvl="1"/>
            <a:r>
              <a:rPr lang="en-001" dirty="0"/>
              <a:t>Keep question in mind as you do testing assignments/activities</a:t>
            </a:r>
          </a:p>
          <a:p>
            <a:pPr>
              <a:spcBef>
                <a:spcPts val="2200"/>
              </a:spcBef>
            </a:pPr>
            <a:r>
              <a:rPr lang="en-001" dirty="0"/>
              <a:t>Do the following activity</a:t>
            </a:r>
          </a:p>
          <a:p>
            <a:pPr lvl="1"/>
            <a:r>
              <a:rPr lang="en-001" dirty="0"/>
              <a:t>Be prepared to show and tell in upcoming class</a:t>
            </a:r>
          </a:p>
        </p:txBody>
      </p:sp>
    </p:spTree>
    <p:extLst>
      <p:ext uri="{BB962C8B-B14F-4D97-AF65-F5344CB8AC3E}">
        <p14:creationId xmlns:p14="http://schemas.microsoft.com/office/powerpoint/2010/main" val="10129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57243E-1469-E9E3-BA04-0FEA2206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sz="3200" dirty="0">
                <a:solidFill>
                  <a:schemeClr val="tx2">
                    <a:lumMod val="50000"/>
                  </a:schemeClr>
                </a:solidFill>
              </a:rPr>
              <a:t>Activity</a:t>
            </a:r>
            <a:br>
              <a:rPr lang="en-001" dirty="0"/>
            </a:br>
            <a:r>
              <a:rPr lang="en-001" dirty="0"/>
              <a:t>Collaborate with AI to Write Tests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5DE0F-D6E3-FFA9-9EC8-D67CBD55B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001" dirty="0"/>
              <a:t>Write different types of tests</a:t>
            </a:r>
          </a:p>
          <a:p>
            <a:pPr lvl="1"/>
            <a:r>
              <a:rPr lang="en-US" dirty="0"/>
              <a:t>U</a:t>
            </a:r>
            <a:r>
              <a:rPr lang="en-001" dirty="0"/>
              <a:t>nit, integration, system</a:t>
            </a:r>
          </a:p>
          <a:p>
            <a:pPr lvl="1"/>
            <a:r>
              <a:rPr lang="en-001" dirty="0"/>
              <a:t>Prerequisite: Select and install testing framework</a:t>
            </a:r>
          </a:p>
          <a:p>
            <a:r>
              <a:rPr lang="en-001" dirty="0"/>
              <a:t>Run tests</a:t>
            </a:r>
          </a:p>
          <a:p>
            <a:r>
              <a:rPr lang="en-001" dirty="0"/>
              <a:t>Achieve coverage levels (e.g., statement coverage)</a:t>
            </a:r>
          </a:p>
          <a:p>
            <a:pPr lvl="1"/>
            <a:r>
              <a:rPr lang="en-001" dirty="0"/>
              <a:t>Prerequisite: Select and install appropriate tools</a:t>
            </a:r>
          </a:p>
          <a:p>
            <a:r>
              <a:rPr lang="en-001" dirty="0"/>
              <a:t>Take small steps</a:t>
            </a:r>
          </a:p>
          <a:p>
            <a:pPr lvl="1"/>
            <a:r>
              <a:rPr lang="en-001" dirty="0"/>
              <a:t>To ensure you understand</a:t>
            </a:r>
          </a:p>
          <a:p>
            <a:pPr lvl="1"/>
            <a:r>
              <a:rPr lang="en-001" dirty="0"/>
              <a:t>To make reviewing tractable</a:t>
            </a:r>
          </a:p>
          <a:p>
            <a:r>
              <a:rPr lang="en-001" dirty="0"/>
              <a:t>Make the AI explain</a:t>
            </a:r>
          </a:p>
        </p:txBody>
      </p:sp>
    </p:spTree>
    <p:extLst>
      <p:ext uri="{BB962C8B-B14F-4D97-AF65-F5344CB8AC3E}">
        <p14:creationId xmlns:p14="http://schemas.microsoft.com/office/powerpoint/2010/main" val="181846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51AD-86D0-1C3B-BDA0-22417D63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Software Testing: Motivating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7DDF0-1911-9BB2-8858-9D3D91E3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50044" cy="4351338"/>
          </a:xfrm>
        </p:spPr>
        <p:txBody>
          <a:bodyPr/>
          <a:lstStyle/>
          <a:p>
            <a:r>
              <a:rPr lang="en-001" dirty="0"/>
              <a:t>Building web app for publishing news articles</a:t>
            </a:r>
          </a:p>
          <a:p>
            <a:pPr>
              <a:spcBef>
                <a:spcPts val="2200"/>
              </a:spcBef>
            </a:pPr>
            <a:r>
              <a:rPr lang="en-001" dirty="0"/>
              <a:t>Implemented feature for displaying articles</a:t>
            </a:r>
          </a:p>
          <a:p>
            <a:pPr>
              <a:spcBef>
                <a:spcPts val="2200"/>
              </a:spcBef>
            </a:pPr>
            <a:r>
              <a:rPr lang="en-001" dirty="0"/>
              <a:t>Create automated test to check (and re-check) that feature (still) works</a:t>
            </a:r>
          </a:p>
          <a:p>
            <a:pPr lvl="1"/>
            <a:r>
              <a:rPr lang="en-001" dirty="0"/>
              <a:t>Prerequisite: Add testing framework to project</a:t>
            </a:r>
          </a:p>
        </p:txBody>
      </p:sp>
    </p:spTree>
    <p:extLst>
      <p:ext uri="{BB962C8B-B14F-4D97-AF65-F5344CB8AC3E}">
        <p14:creationId xmlns:p14="http://schemas.microsoft.com/office/powerpoint/2010/main" val="3015905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DCA952-5CC8-6412-2B9E-25C3BF26C8F3}"/>
              </a:ext>
            </a:extLst>
          </p:cNvPr>
          <p:cNvSpPr/>
          <p:nvPr/>
        </p:nvSpPr>
        <p:spPr>
          <a:xfrm>
            <a:off x="0" y="2019300"/>
            <a:ext cx="12192000" cy="4838700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FEC9D-BCCD-EB48-8D4F-FA9151835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700"/>
            <a:ext cx="10515600" cy="1204118"/>
          </a:xfrm>
        </p:spPr>
        <p:txBody>
          <a:bodyPr/>
          <a:lstStyle/>
          <a:p>
            <a:r>
              <a:rPr lang="en-001" dirty="0"/>
              <a:t>Example Test Case </a:t>
            </a:r>
            <a:r>
              <a:rPr lang="en-001" sz="2400" dirty="0">
                <a:solidFill>
                  <a:schemeClr val="tx2">
                    <a:lumMod val="50000"/>
                  </a:schemeClr>
                </a:solidFill>
              </a:rPr>
              <a:t>(Rails Minitest)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EE912-6B48-F4CA-C9D9-DF2C0F4B0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6043"/>
            <a:ext cx="10515600" cy="653257"/>
          </a:xfrm>
        </p:spPr>
        <p:txBody>
          <a:bodyPr/>
          <a:lstStyle/>
          <a:p>
            <a:r>
              <a:rPr lang="en-001" dirty="0"/>
              <a:t>Focus: Test backend by simulating HTTP request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BAE21C-36F8-C84A-4440-04C2069E4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2172724"/>
            <a:ext cx="8248650" cy="43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3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4355B8F-02C8-0841-1527-4CD7370BBD57}"/>
              </a:ext>
            </a:extLst>
          </p:cNvPr>
          <p:cNvSpPr/>
          <p:nvPr/>
        </p:nvSpPr>
        <p:spPr>
          <a:xfrm>
            <a:off x="0" y="3055936"/>
            <a:ext cx="12192000" cy="380206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B3CDD-E179-3ACA-B366-F70350A5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Execute Test Cases with Test Harness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BDF5D4-817E-A819-1A2B-AD66A7A91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0775"/>
          </a:xfrm>
        </p:spPr>
        <p:txBody>
          <a:bodyPr/>
          <a:lstStyle/>
          <a:p>
            <a:r>
              <a:rPr lang="en-001" dirty="0"/>
              <a:t>Check if tests passed or failed</a:t>
            </a:r>
          </a:p>
          <a:p>
            <a:r>
              <a:rPr lang="en-001" dirty="0"/>
              <a:t>Or if system crashed (errors)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333645-5835-F892-9FAA-FC7B51EB835B}"/>
              </a:ext>
            </a:extLst>
          </p:cNvPr>
          <p:cNvGrpSpPr/>
          <p:nvPr/>
        </p:nvGrpSpPr>
        <p:grpSpPr>
          <a:xfrm>
            <a:off x="1005387" y="3212052"/>
            <a:ext cx="10181225" cy="3023648"/>
            <a:chOff x="1005387" y="3021552"/>
            <a:chExt cx="10181225" cy="30236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CF24E9-9D8C-6B05-B159-E919FEEA2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594" t="71759" r="56210" b="11734"/>
            <a:stretch>
              <a:fillRect/>
            </a:stretch>
          </p:blipFill>
          <p:spPr>
            <a:xfrm>
              <a:off x="1005387" y="3313652"/>
              <a:ext cx="10181225" cy="273154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048DAB-3948-7F2C-6B4E-E6FC4124B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464" t="26016" r="56404" b="72222"/>
            <a:stretch>
              <a:fillRect/>
            </a:stretch>
          </p:blipFill>
          <p:spPr>
            <a:xfrm>
              <a:off x="1005387" y="3021552"/>
              <a:ext cx="10181225" cy="292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121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ED0F9F-9977-C0ED-F2E7-928082AE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Software Testing </a:t>
            </a:r>
            <a:r>
              <a:rPr lang="en-001" sz="2400" dirty="0">
                <a:solidFill>
                  <a:schemeClr val="tx2">
                    <a:lumMod val="50000"/>
                  </a:schemeClr>
                </a:solidFill>
              </a:rPr>
              <a:t>[SWEBOKv4.0]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EDE4A-4C30-6ADC-8F87-914359470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473" y="1825625"/>
            <a:ext cx="5493327" cy="4351338"/>
          </a:xfrm>
        </p:spPr>
        <p:txBody>
          <a:bodyPr>
            <a:normAutofit/>
          </a:bodyPr>
          <a:lstStyle/>
          <a:p>
            <a:r>
              <a:rPr lang="en-US" dirty="0"/>
              <a:t>Software testing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consists of the</a:t>
            </a:r>
          </a:p>
          <a:p>
            <a:r>
              <a:rPr lang="en-US" dirty="0"/>
              <a:t>dynamic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validation that a</a:t>
            </a:r>
          </a:p>
          <a:p>
            <a:r>
              <a:rPr lang="en-US" dirty="0"/>
              <a:t>system under test (SUT)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provides</a:t>
            </a:r>
          </a:p>
          <a:p>
            <a:r>
              <a:rPr lang="en-US" dirty="0"/>
              <a:t>expected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behaviors on a</a:t>
            </a:r>
          </a:p>
          <a:p>
            <a:r>
              <a:rPr lang="en-US" dirty="0"/>
              <a:t>finite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set of</a:t>
            </a:r>
          </a:p>
          <a:p>
            <a:r>
              <a:rPr lang="en-US" dirty="0"/>
              <a:t>test cases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suitably</a:t>
            </a:r>
          </a:p>
          <a:p>
            <a:r>
              <a:rPr lang="en-US" dirty="0"/>
              <a:t>selected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from the usually infinite execution domain.</a:t>
            </a:r>
            <a:endParaRPr lang="en-00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6EC56A-5C0F-9945-B4B7-6798EEB57F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11551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4DAE6-9923-3AF0-9A3F-4352A897E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BDD93A-7C89-C3EC-821B-12F0103D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Software Testing </a:t>
            </a:r>
            <a:r>
              <a:rPr lang="en-001" sz="2400" dirty="0">
                <a:solidFill>
                  <a:schemeClr val="tx2">
                    <a:lumMod val="50000"/>
                  </a:schemeClr>
                </a:solidFill>
              </a:rPr>
              <a:t>[SWEBOKv4.0]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A4082-869D-1ED1-CEA6-995390B4A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473" y="1825625"/>
            <a:ext cx="5493327" cy="4351338"/>
          </a:xfrm>
        </p:spPr>
        <p:txBody>
          <a:bodyPr>
            <a:normAutofit/>
          </a:bodyPr>
          <a:lstStyle/>
          <a:p>
            <a:r>
              <a:rPr lang="en-US" dirty="0"/>
              <a:t>Software testing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consists of the</a:t>
            </a:r>
          </a:p>
          <a:p>
            <a:r>
              <a:rPr lang="en-US" dirty="0"/>
              <a:t>dynamic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validation that a</a:t>
            </a:r>
          </a:p>
          <a:p>
            <a:r>
              <a:rPr lang="en-US" dirty="0">
                <a:solidFill>
                  <a:srgbClr val="FFFF00"/>
                </a:solidFill>
              </a:rPr>
              <a:t>system under test (SUT)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provides</a:t>
            </a:r>
          </a:p>
          <a:p>
            <a:r>
              <a:rPr lang="en-US" dirty="0"/>
              <a:t>expected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behaviors on a</a:t>
            </a:r>
          </a:p>
          <a:p>
            <a:r>
              <a:rPr lang="en-US" dirty="0"/>
              <a:t>finite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set of</a:t>
            </a:r>
          </a:p>
          <a:p>
            <a:r>
              <a:rPr lang="en-US" dirty="0"/>
              <a:t>test cases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suitably</a:t>
            </a:r>
          </a:p>
          <a:p>
            <a:r>
              <a:rPr lang="en-US" dirty="0"/>
              <a:t>selected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from the usually infinite execution domain.</a:t>
            </a:r>
            <a:endParaRPr lang="en-00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1A0944-D110-294A-A417-5E89EF6FF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03900" cy="4351338"/>
          </a:xfrm>
        </p:spPr>
        <p:txBody>
          <a:bodyPr>
            <a:normAutofit/>
          </a:bodyPr>
          <a:lstStyle/>
          <a:p>
            <a:r>
              <a:rPr lang="en-001" dirty="0"/>
              <a:t>What subset of the system to test?</a:t>
            </a:r>
          </a:p>
          <a:p>
            <a:r>
              <a:rPr lang="en-001" dirty="0"/>
              <a:t>Unit testing</a:t>
            </a:r>
          </a:p>
          <a:p>
            <a:r>
              <a:rPr lang="en-001" dirty="0"/>
              <a:t>Integration testing</a:t>
            </a:r>
          </a:p>
          <a:p>
            <a:r>
              <a:rPr lang="en-001" dirty="0"/>
              <a:t>System testing</a:t>
            </a:r>
          </a:p>
        </p:txBody>
      </p:sp>
    </p:spTree>
    <p:extLst>
      <p:ext uri="{BB962C8B-B14F-4D97-AF65-F5344CB8AC3E}">
        <p14:creationId xmlns:p14="http://schemas.microsoft.com/office/powerpoint/2010/main" val="339484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78281-3060-56D6-9F74-9C76E4009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43DCFD-1963-CAF7-BEBB-68DE2DC3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Software Testing </a:t>
            </a:r>
            <a:r>
              <a:rPr lang="en-001" sz="2400" dirty="0">
                <a:solidFill>
                  <a:schemeClr val="tx2">
                    <a:lumMod val="50000"/>
                  </a:schemeClr>
                </a:solidFill>
              </a:rPr>
              <a:t>[SWEBOKv4.0]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0954B-4861-CDD6-03FF-432F5BE48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473" y="1825625"/>
            <a:ext cx="5493327" cy="4351338"/>
          </a:xfrm>
        </p:spPr>
        <p:txBody>
          <a:bodyPr>
            <a:normAutofit/>
          </a:bodyPr>
          <a:lstStyle/>
          <a:p>
            <a:r>
              <a:rPr lang="en-US" dirty="0"/>
              <a:t>Software testing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consists of the</a:t>
            </a:r>
          </a:p>
          <a:p>
            <a:r>
              <a:rPr lang="en-US" dirty="0"/>
              <a:t>dynamic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validation that a</a:t>
            </a:r>
          </a:p>
          <a:p>
            <a:r>
              <a:rPr lang="en-US" dirty="0"/>
              <a:t>system under test (SUT)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provides</a:t>
            </a:r>
          </a:p>
          <a:p>
            <a:r>
              <a:rPr lang="en-US" dirty="0"/>
              <a:t>expected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behaviors on a</a:t>
            </a:r>
          </a:p>
          <a:p>
            <a:r>
              <a:rPr lang="en-US" dirty="0"/>
              <a:t>finite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set of</a:t>
            </a:r>
          </a:p>
          <a:p>
            <a:r>
              <a:rPr lang="en-US" dirty="0">
                <a:solidFill>
                  <a:srgbClr val="FFFF00"/>
                </a:solidFill>
              </a:rPr>
              <a:t>test cases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suitably</a:t>
            </a:r>
          </a:p>
          <a:p>
            <a:r>
              <a:rPr lang="en-US" dirty="0"/>
              <a:t>selected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from the usually infinite execution domain.</a:t>
            </a:r>
            <a:endParaRPr lang="en-00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FA006F-15BC-F6C3-DE78-2A6FA089E0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001" dirty="0"/>
              <a:t>Specification of…</a:t>
            </a:r>
          </a:p>
          <a:p>
            <a:r>
              <a:rPr lang="en-001" dirty="0"/>
              <a:t>Input</a:t>
            </a:r>
          </a:p>
          <a:p>
            <a:r>
              <a:rPr lang="en-001" dirty="0"/>
              <a:t>Expected output</a:t>
            </a:r>
          </a:p>
          <a:p>
            <a:r>
              <a:rPr lang="en-001" dirty="0">
                <a:solidFill>
                  <a:srgbClr val="FFFF00"/>
                </a:solidFill>
              </a:rPr>
              <a:t>Test suite</a:t>
            </a:r>
            <a:r>
              <a:rPr lang="en-001" dirty="0"/>
              <a:t> is set of test cases</a:t>
            </a:r>
          </a:p>
        </p:txBody>
      </p:sp>
    </p:spTree>
    <p:extLst>
      <p:ext uri="{BB962C8B-B14F-4D97-AF65-F5344CB8AC3E}">
        <p14:creationId xmlns:p14="http://schemas.microsoft.com/office/powerpoint/2010/main" val="3916604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7CC2D-8D26-D310-A6B4-99D1A24EC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5756B8-CF8A-6E39-2874-35EC138A1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Software Testing </a:t>
            </a:r>
            <a:r>
              <a:rPr lang="en-001" sz="2400" dirty="0">
                <a:solidFill>
                  <a:schemeClr val="tx2">
                    <a:lumMod val="50000"/>
                  </a:schemeClr>
                </a:solidFill>
              </a:rPr>
              <a:t>[SWEBOKv4.0]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4D0A1-8D51-F1A0-E157-4C64BFB3A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473" y="1825625"/>
            <a:ext cx="5493327" cy="4351338"/>
          </a:xfrm>
        </p:spPr>
        <p:txBody>
          <a:bodyPr>
            <a:normAutofit/>
          </a:bodyPr>
          <a:lstStyle/>
          <a:p>
            <a:r>
              <a:rPr lang="en-US" dirty="0"/>
              <a:t>Software testing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consists of the</a:t>
            </a:r>
          </a:p>
          <a:p>
            <a:r>
              <a:rPr lang="en-US" dirty="0">
                <a:solidFill>
                  <a:srgbClr val="FFFF00"/>
                </a:solidFill>
              </a:rPr>
              <a:t>dynamic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validation that a</a:t>
            </a:r>
          </a:p>
          <a:p>
            <a:r>
              <a:rPr lang="en-US" dirty="0"/>
              <a:t>system under test (SUT)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provides</a:t>
            </a:r>
          </a:p>
          <a:p>
            <a:r>
              <a:rPr lang="en-US" dirty="0">
                <a:solidFill>
                  <a:srgbClr val="FFFF00"/>
                </a:solidFill>
              </a:rPr>
              <a:t>expected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behaviors on a</a:t>
            </a:r>
          </a:p>
          <a:p>
            <a:r>
              <a:rPr lang="en-US" dirty="0"/>
              <a:t>finite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set of</a:t>
            </a:r>
          </a:p>
          <a:p>
            <a:r>
              <a:rPr lang="en-US" dirty="0"/>
              <a:t>test cases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suitably</a:t>
            </a:r>
          </a:p>
          <a:p>
            <a:r>
              <a:rPr lang="en-US" dirty="0"/>
              <a:t>selected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from the usually infinite execution domain.</a:t>
            </a:r>
            <a:endParaRPr lang="en-00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E00B8C-B2F8-BDCA-8127-9D646A1D0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89600" cy="4351338"/>
          </a:xfrm>
        </p:spPr>
        <p:txBody>
          <a:bodyPr>
            <a:normAutofit/>
          </a:bodyPr>
          <a:lstStyle/>
          <a:p>
            <a:r>
              <a:rPr lang="en-001" dirty="0"/>
              <a:t>Execute the SUT on a test case</a:t>
            </a:r>
          </a:p>
          <a:p>
            <a:r>
              <a:rPr lang="en-001" dirty="0">
                <a:solidFill>
                  <a:srgbClr val="FFFF00"/>
                </a:solidFill>
              </a:rPr>
              <a:t>Pass</a:t>
            </a:r>
            <a:r>
              <a:rPr lang="en-001" dirty="0"/>
              <a:t>: If SUT produces expected output, test is passed</a:t>
            </a:r>
          </a:p>
          <a:p>
            <a:r>
              <a:rPr lang="en-001" dirty="0">
                <a:solidFill>
                  <a:srgbClr val="FFFF00"/>
                </a:solidFill>
              </a:rPr>
              <a:t>Fail</a:t>
            </a:r>
            <a:r>
              <a:rPr lang="en-001" dirty="0"/>
              <a:t>: Else test is failed</a:t>
            </a:r>
          </a:p>
          <a:p>
            <a:r>
              <a:rPr lang="en-001" dirty="0">
                <a:solidFill>
                  <a:srgbClr val="FFFF00"/>
                </a:solidFill>
              </a:rPr>
              <a:t>Error</a:t>
            </a:r>
            <a:r>
              <a:rPr lang="en-001" dirty="0"/>
              <a:t>: SUT may also crash</a:t>
            </a:r>
          </a:p>
          <a:p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4284073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E99D7-8C58-4FD7-496B-F87AC3E79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A9CEA6-9E39-70E0-29FA-7448C033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Software Testing </a:t>
            </a:r>
            <a:r>
              <a:rPr lang="en-001" sz="2400" dirty="0">
                <a:solidFill>
                  <a:schemeClr val="tx2">
                    <a:lumMod val="50000"/>
                  </a:schemeClr>
                </a:solidFill>
              </a:rPr>
              <a:t>[SWEBOKv4.0]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93B30-4F9B-F43E-FF3E-3C0348C5C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473" y="1825625"/>
            <a:ext cx="5493327" cy="4351338"/>
          </a:xfrm>
        </p:spPr>
        <p:txBody>
          <a:bodyPr>
            <a:normAutofit/>
          </a:bodyPr>
          <a:lstStyle/>
          <a:p>
            <a:r>
              <a:rPr lang="en-US" dirty="0"/>
              <a:t>Software testing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consists of the</a:t>
            </a:r>
          </a:p>
          <a:p>
            <a:r>
              <a:rPr lang="en-US" dirty="0"/>
              <a:t>dynamic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validation that a</a:t>
            </a:r>
          </a:p>
          <a:p>
            <a:r>
              <a:rPr lang="en-US" dirty="0"/>
              <a:t>system under test (SUT)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provides</a:t>
            </a:r>
          </a:p>
          <a:p>
            <a:r>
              <a:rPr lang="en-US" dirty="0"/>
              <a:t>expected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behaviors on a</a:t>
            </a:r>
          </a:p>
          <a:p>
            <a:r>
              <a:rPr lang="en-US" dirty="0">
                <a:solidFill>
                  <a:srgbClr val="FFFF00"/>
                </a:solidFill>
              </a:rPr>
              <a:t>finite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set of</a:t>
            </a:r>
          </a:p>
          <a:p>
            <a:r>
              <a:rPr lang="en-US" dirty="0"/>
              <a:t>test cases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suitably</a:t>
            </a:r>
          </a:p>
          <a:p>
            <a:r>
              <a:rPr lang="en-US" dirty="0">
                <a:solidFill>
                  <a:srgbClr val="FFFF00"/>
                </a:solidFill>
              </a:rPr>
              <a:t>selected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from the usually infinite execution domain.</a:t>
            </a:r>
            <a:endParaRPr lang="en-00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B53304-A0B9-B0F8-F800-41D520BE79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001" dirty="0"/>
              <a:t>Exhaustive testing is impracticle</a:t>
            </a:r>
          </a:p>
          <a:p>
            <a:r>
              <a:rPr lang="en-001" dirty="0"/>
              <a:t>What test cases to select?</a:t>
            </a:r>
          </a:p>
          <a:p>
            <a:r>
              <a:rPr lang="en-001" dirty="0"/>
              <a:t>Black-box testing</a:t>
            </a:r>
          </a:p>
          <a:p>
            <a:r>
              <a:rPr lang="en-001" dirty="0"/>
              <a:t>White-box testing</a:t>
            </a:r>
          </a:p>
          <a:p>
            <a:r>
              <a:rPr lang="en-001" dirty="0"/>
              <a:t>Regression testing</a:t>
            </a:r>
          </a:p>
        </p:txBody>
      </p:sp>
    </p:spTree>
    <p:extLst>
      <p:ext uri="{BB962C8B-B14F-4D97-AF65-F5344CB8AC3E}">
        <p14:creationId xmlns:p14="http://schemas.microsoft.com/office/powerpoint/2010/main" val="569034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496</Words>
  <Application>Microsoft Macintosh PowerPoint</Application>
  <PresentationFormat>Widescreen</PresentationFormat>
  <Paragraphs>93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Software Testing</vt:lpstr>
      <vt:lpstr>Software Testing: Motivating Example</vt:lpstr>
      <vt:lpstr>Example Test Case (Rails Minitest)</vt:lpstr>
      <vt:lpstr>Execute Test Cases with Test Harness</vt:lpstr>
      <vt:lpstr>Software Testing [SWEBOKv4.0]</vt:lpstr>
      <vt:lpstr>Software Testing [SWEBOKv4.0]</vt:lpstr>
      <vt:lpstr>Software Testing [SWEBOKv4.0]</vt:lpstr>
      <vt:lpstr>Software Testing [SWEBOKv4.0]</vt:lpstr>
      <vt:lpstr>Software Testing [SWEBOKv4.0]</vt:lpstr>
      <vt:lpstr>White-Box Testing Example</vt:lpstr>
      <vt:lpstr>Example Statement Coverage Analysis</vt:lpstr>
      <vt:lpstr>What’s Next?</vt:lpstr>
      <vt:lpstr>Activity Collaborate with AI to Write Tests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Fleming (sdflming)</dc:creator>
  <cp:lastModifiedBy>Scott Fleming (sdflming)</cp:lastModifiedBy>
  <cp:revision>10</cp:revision>
  <dcterms:created xsi:type="dcterms:W3CDTF">2026-04-05T14:00:17Z</dcterms:created>
  <dcterms:modified xsi:type="dcterms:W3CDTF">2026-04-05T16:42:37Z</dcterms:modified>
</cp:coreProperties>
</file>