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53D6"/>
    <a:srgbClr val="38D6FF"/>
    <a:srgbClr val="00D6FF"/>
    <a:srgbClr val="00FCD6"/>
    <a:srgbClr val="00FDFF"/>
    <a:srgbClr val="FF7E79"/>
    <a:srgbClr val="FF7D41"/>
    <a:srgbClr val="FFAA41"/>
    <a:srgbClr val="FFA900"/>
    <a:srgbClr val="FF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635"/>
  </p:normalViewPr>
  <p:slideViewPr>
    <p:cSldViewPr snapToGrid="0">
      <p:cViewPr varScale="1">
        <p:scale>
          <a:sx n="93" d="100"/>
          <a:sy n="93" d="100"/>
        </p:scale>
        <p:origin x="208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001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5DD1A-222B-C54A-89CA-AB10AFD0C828}" type="datetimeFigureOut">
              <a:rPr lang="en-001" smtClean="0"/>
              <a:t>08/03/2026</a:t>
            </a:fld>
            <a:endParaRPr lang="en-001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001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00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60CC3-5949-244C-AA48-B0E0E939C331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35109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001" dirty="0"/>
              <a:t>AI slop image created with Gemini 3 Fast (</a:t>
            </a:r>
            <a:r>
              <a:rPr lang="en-US" dirty="0"/>
              <a:t>https://</a:t>
            </a:r>
            <a:r>
              <a:rPr lang="en-US" dirty="0" err="1"/>
              <a:t>gemini.google.com</a:t>
            </a:r>
            <a:r>
              <a:rPr lang="en-US" dirty="0"/>
              <a:t>/share/8d4df715a3c5</a:t>
            </a:r>
            <a:r>
              <a:rPr lang="en-001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F60CC3-5949-244C-AA48-B0E0E939C331}" type="slidenum">
              <a:rPr lang="en-001" smtClean="0"/>
              <a:t>1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622487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00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F60CC3-5949-244C-AA48-B0E0E939C331}" type="slidenum">
              <a:rPr lang="en-001" smtClean="0"/>
              <a:t>3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1992619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5655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901637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62602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16851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042069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57375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2157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46340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22889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12606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10791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D4BA165-836A-FC4B-B9FE-C3692B3A2245}" type="datetimeFigureOut">
              <a:rPr lang="en-001" smtClean="0"/>
              <a:t>06/03/2026</a:t>
            </a:fld>
            <a:endParaRPr lang="en-00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0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6803CB3A-B899-C74F-8754-5BECCBE22045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5309902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eatures/code-revie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Code_review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AI-ARIA" TargetMode="External"/><Relationship Id="rId2" Type="http://schemas.openxmlformats.org/officeDocument/2006/relationships/hyperlink" Target="https://en.wikipedia.org/wiki/Web_Content_Accessibility_Guidelin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1743C7-4A85-A161-CD69-07EBB2F869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3908" b="8889"/>
          <a:stretch>
            <a:fillRect/>
          </a:stretch>
        </p:blipFill>
        <p:spPr>
          <a:xfrm>
            <a:off x="0" y="1"/>
            <a:ext cx="12192000" cy="52578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012CEB3-3C7D-CA0B-2DFC-527E99CB7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6617"/>
            <a:ext cx="10515600" cy="1325563"/>
          </a:xfrm>
        </p:spPr>
        <p:txBody>
          <a:bodyPr/>
          <a:lstStyle/>
          <a:p>
            <a:r>
              <a:rPr lang="en-001" dirty="0">
                <a:solidFill>
                  <a:srgbClr val="D853D6"/>
                </a:solidFill>
              </a:rPr>
              <a:t>Frontend Development (Cont.)</a:t>
            </a:r>
          </a:p>
        </p:txBody>
      </p:sp>
    </p:spTree>
    <p:extLst>
      <p:ext uri="{BB962C8B-B14F-4D97-AF65-F5344CB8AC3E}">
        <p14:creationId xmlns:p14="http://schemas.microsoft.com/office/powerpoint/2010/main" val="264801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EA30AE-EBFD-57B5-ABB6-6FCAFFAC2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01" sz="3200" dirty="0">
                <a:solidFill>
                  <a:schemeClr val="tx2">
                    <a:lumMod val="75000"/>
                  </a:schemeClr>
                </a:solidFill>
              </a:rPr>
              <a:t>Activity</a:t>
            </a:r>
            <a:br>
              <a:rPr lang="en-001" sz="3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001" dirty="0"/>
              <a:t>Frontend Show and Tell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22E58-F4C8-3081-4B56-5AA451C39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01" dirty="0"/>
              <a:t>Each team choose a presenter</a:t>
            </a:r>
          </a:p>
          <a:p>
            <a:pPr lvl="1"/>
            <a:r>
              <a:rPr lang="en-001" dirty="0"/>
              <a:t>Someone who hasn’t presented lately</a:t>
            </a:r>
          </a:p>
          <a:p>
            <a:r>
              <a:rPr lang="en-001" dirty="0"/>
              <a:t>Presenter join Teams meeting</a:t>
            </a:r>
          </a:p>
          <a:p>
            <a:pPr lvl="1"/>
            <a:r>
              <a:rPr lang="en-001" dirty="0"/>
              <a:t>Mute mic and speakers</a:t>
            </a:r>
          </a:p>
          <a:p>
            <a:r>
              <a:rPr lang="en-001" dirty="0"/>
              <a:t>Present for 4 minutes when called upon</a:t>
            </a:r>
          </a:p>
          <a:p>
            <a:pPr lvl="1"/>
            <a:r>
              <a:rPr lang="en-001" dirty="0"/>
              <a:t>Share screen, so all can see</a:t>
            </a:r>
          </a:p>
          <a:p>
            <a:pPr lvl="1"/>
            <a:r>
              <a:rPr lang="en-001" dirty="0"/>
              <a:t>Give </a:t>
            </a:r>
            <a:r>
              <a:rPr lang="en-001" dirty="0">
                <a:solidFill>
                  <a:srgbClr val="FFFF00"/>
                </a:solidFill>
              </a:rPr>
              <a:t>nickel tour</a:t>
            </a:r>
            <a:r>
              <a:rPr lang="en-001" dirty="0"/>
              <a:t> (focus on key features)</a:t>
            </a:r>
          </a:p>
          <a:p>
            <a:pPr lvl="1"/>
            <a:r>
              <a:rPr lang="en-001" dirty="0"/>
              <a:t>Give one key </a:t>
            </a:r>
            <a:r>
              <a:rPr lang="en-001" dirty="0">
                <a:solidFill>
                  <a:srgbClr val="FFFF00"/>
                </a:solidFill>
              </a:rPr>
              <a:t>positive</a:t>
            </a:r>
            <a:r>
              <a:rPr lang="en-001" dirty="0"/>
              <a:t> of work with AI</a:t>
            </a:r>
          </a:p>
          <a:p>
            <a:pPr lvl="1"/>
            <a:r>
              <a:rPr lang="en-001" dirty="0"/>
              <a:t>Give one key </a:t>
            </a:r>
            <a:r>
              <a:rPr lang="en-001" dirty="0">
                <a:solidFill>
                  <a:srgbClr val="FFFF00"/>
                </a:solidFill>
              </a:rPr>
              <a:t>negative</a:t>
            </a:r>
            <a:r>
              <a:rPr lang="en-001" dirty="0"/>
              <a:t> of work with AI</a:t>
            </a:r>
          </a:p>
          <a:p>
            <a:pPr lvl="1"/>
            <a:r>
              <a:rPr lang="en-001" dirty="0"/>
              <a:t>Did AI </a:t>
            </a:r>
            <a:r>
              <a:rPr lang="en-001" dirty="0">
                <a:solidFill>
                  <a:srgbClr val="FFFF00"/>
                </a:solidFill>
              </a:rPr>
              <a:t>stub</a:t>
            </a:r>
            <a:r>
              <a:rPr lang="en-001" dirty="0"/>
              <a:t> correctly?</a:t>
            </a:r>
          </a:p>
        </p:txBody>
      </p:sp>
    </p:spTree>
    <p:extLst>
      <p:ext uri="{BB962C8B-B14F-4D97-AF65-F5344CB8AC3E}">
        <p14:creationId xmlns:p14="http://schemas.microsoft.com/office/powerpoint/2010/main" val="2600305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A5754-AB3C-178F-004F-5FA30F017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01" dirty="0"/>
              <a:t>Code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BDEB4-8865-8FFE-A6D6-CF72BB38D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001" dirty="0"/>
              <a:t>Common quality-assurance practice:</a:t>
            </a:r>
          </a:p>
          <a:p>
            <a:pPr lvl="1"/>
            <a:r>
              <a:rPr lang="en-001" dirty="0"/>
              <a:t>(Junior) dev submits code</a:t>
            </a:r>
          </a:p>
          <a:p>
            <a:pPr lvl="1"/>
            <a:r>
              <a:rPr lang="en-001" dirty="0"/>
              <a:t>(Senior) dev manually inspects code</a:t>
            </a:r>
          </a:p>
          <a:p>
            <a:pPr lvl="1"/>
            <a:r>
              <a:rPr lang="en-001" dirty="0"/>
              <a:t>Devs engage in feedback, discussion, and revision</a:t>
            </a:r>
          </a:p>
          <a:p>
            <a:pPr lvl="1"/>
            <a:r>
              <a:rPr lang="en-001" dirty="0"/>
              <a:t>Code must pass inspection prior to merging</a:t>
            </a:r>
          </a:p>
          <a:p>
            <a:r>
              <a:rPr lang="en-001" dirty="0"/>
              <a:t>Benefits:</a:t>
            </a:r>
          </a:p>
          <a:p>
            <a:pPr lvl="1"/>
            <a:r>
              <a:rPr lang="en-001" dirty="0"/>
              <a:t>Improve code quality and maintainability</a:t>
            </a:r>
          </a:p>
          <a:p>
            <a:pPr lvl="1"/>
            <a:r>
              <a:rPr lang="en-001" dirty="0"/>
              <a:t>Detect and correct defects</a:t>
            </a:r>
          </a:p>
          <a:p>
            <a:pPr lvl="1"/>
            <a:r>
              <a:rPr lang="en-001" dirty="0"/>
              <a:t>Ensure compliance with guidelines and standards</a:t>
            </a:r>
          </a:p>
          <a:p>
            <a:pPr lvl="1"/>
            <a:r>
              <a:rPr lang="en-001" dirty="0"/>
              <a:t>Build organizational knowledge (benefits both author and reviewer)</a:t>
            </a:r>
          </a:p>
          <a:p>
            <a:r>
              <a:rPr lang="en-001" dirty="0"/>
              <a:t>Tool Support: See </a:t>
            </a:r>
            <a:r>
              <a:rPr lang="en-001" dirty="0">
                <a:hlinkClick r:id="rId3"/>
              </a:rPr>
              <a:t>GitHub code review features</a:t>
            </a:r>
            <a:endParaRPr lang="en-00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FD0069-E56A-5642-85E1-FCC8F6688F2F}"/>
              </a:ext>
            </a:extLst>
          </p:cNvPr>
          <p:cNvSpPr txBox="1"/>
          <p:nvPr/>
        </p:nvSpPr>
        <p:spPr>
          <a:xfrm>
            <a:off x="7017955" y="6488668"/>
            <a:ext cx="5174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001" dirty="0"/>
              <a:t>Source: </a:t>
            </a:r>
            <a:r>
              <a:rPr lang="en-US" dirty="0">
                <a:hlinkClick r:id="rId4"/>
              </a:rPr>
              <a:t>https://en.wikipedia.org/wiki/Code_review</a:t>
            </a:r>
            <a:endParaRPr lang="en-001" dirty="0"/>
          </a:p>
        </p:txBody>
      </p:sp>
    </p:spTree>
    <p:extLst>
      <p:ext uri="{BB962C8B-B14F-4D97-AF65-F5344CB8AC3E}">
        <p14:creationId xmlns:p14="http://schemas.microsoft.com/office/powerpoint/2010/main" val="87704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325BC-9535-F264-FFE1-1EE6337EF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01" dirty="0"/>
              <a:t>AI-Assisted Code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4BC18-B422-8053-0391-43EF1187C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AI generated tons of code</a:t>
            </a:r>
          </a:p>
          <a:p>
            <a:r>
              <a:rPr lang="en-US" dirty="0"/>
              <a:t>Should dev read it all?</a:t>
            </a:r>
          </a:p>
          <a:p>
            <a:pPr lvl="1"/>
            <a:r>
              <a:rPr lang="en-US" dirty="0"/>
              <a:t>Is that reasonable/realistic?</a:t>
            </a:r>
          </a:p>
          <a:p>
            <a:r>
              <a:rPr lang="en-US" dirty="0"/>
              <a:t>Senior dev asks:</a:t>
            </a:r>
          </a:p>
          <a:p>
            <a:pPr lvl="1"/>
            <a:r>
              <a:rPr lang="en-US" dirty="0"/>
              <a:t>Does this code do what it claims?</a:t>
            </a:r>
          </a:p>
          <a:p>
            <a:pPr lvl="1"/>
            <a:r>
              <a:rPr lang="en-US" dirty="0"/>
              <a:t>Are there any programming bugs?</a:t>
            </a:r>
          </a:p>
          <a:p>
            <a:pPr lvl="1"/>
            <a:r>
              <a:rPr lang="en-US" dirty="0"/>
              <a:t>Are there any design bugs?</a:t>
            </a:r>
          </a:p>
          <a:p>
            <a:pPr lvl="1"/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rgbClr val="FFFF00"/>
                </a:solidFill>
              </a:rPr>
              <a:t>Can AI help with code reviews?</a:t>
            </a:r>
            <a:endParaRPr lang="en-00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24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D2106-F582-32BE-2FA8-4FCE77344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1F284-8118-8EA6-A9CA-5989E785A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01" dirty="0"/>
              <a:t>Sample Code-Review Prompts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B27F1-D3D1-5B1F-ADA3-6EE87F6F6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2200"/>
              </a:spcBef>
            </a:pPr>
            <a:r>
              <a:rPr lang="en-US" dirty="0"/>
              <a:t>You are an </a:t>
            </a:r>
            <a:r>
              <a:rPr lang="en-US" dirty="0">
                <a:solidFill>
                  <a:srgbClr val="FFFF00"/>
                </a:solidFill>
              </a:rPr>
              <a:t>architect</a:t>
            </a:r>
            <a:r>
              <a:rPr lang="en-US" dirty="0"/>
              <a:t>. What is the purpose of this code? Explain the high-level structure and any design patterns used.</a:t>
            </a:r>
          </a:p>
          <a:p>
            <a:pPr>
              <a:spcBef>
                <a:spcPts val="2200"/>
              </a:spcBef>
            </a:pPr>
            <a:r>
              <a:rPr lang="en-US" dirty="0"/>
              <a:t>You are a developer concerned about </a:t>
            </a:r>
            <a:r>
              <a:rPr lang="en-US" dirty="0">
                <a:solidFill>
                  <a:srgbClr val="FFFF00"/>
                </a:solidFill>
              </a:rPr>
              <a:t>performance</a:t>
            </a:r>
            <a:r>
              <a:rPr lang="en-US" dirty="0"/>
              <a:t>. Show me the performance bottlenecks.</a:t>
            </a:r>
          </a:p>
          <a:p>
            <a:pPr>
              <a:spcBef>
                <a:spcPts val="2200"/>
              </a:spcBef>
            </a:pPr>
            <a:r>
              <a:rPr lang="en-US" dirty="0"/>
              <a:t>You are a </a:t>
            </a:r>
            <a:r>
              <a:rPr lang="en-US" dirty="0">
                <a:solidFill>
                  <a:srgbClr val="FFFF00"/>
                </a:solidFill>
              </a:rPr>
              <a:t>tester</a:t>
            </a:r>
            <a:r>
              <a:rPr lang="en-US" dirty="0"/>
              <a:t>. Show me where all the test cases are. What parts of the code need more tests?</a:t>
            </a:r>
          </a:p>
          <a:p>
            <a:pPr>
              <a:spcBef>
                <a:spcPts val="2200"/>
              </a:spcBef>
            </a:pPr>
            <a:r>
              <a:rPr lang="en-US" dirty="0"/>
              <a:t>You are a </a:t>
            </a:r>
            <a:r>
              <a:rPr lang="en-US" dirty="0">
                <a:solidFill>
                  <a:srgbClr val="FFFF00"/>
                </a:solidFill>
              </a:rPr>
              <a:t>security</a:t>
            </a:r>
            <a:r>
              <a:rPr lang="en-US" dirty="0"/>
              <a:t> analyst. Tell me where the code needs to be hardened further against adversaries.</a:t>
            </a:r>
          </a:p>
          <a:p>
            <a:pPr>
              <a:spcBef>
                <a:spcPts val="2200"/>
              </a:spcBef>
            </a:pPr>
            <a:r>
              <a:rPr lang="en-US" dirty="0"/>
              <a:t>You are a developer concerned with </a:t>
            </a:r>
            <a:r>
              <a:rPr lang="en-US" dirty="0">
                <a:solidFill>
                  <a:srgbClr val="FFFF00"/>
                </a:solidFill>
              </a:rPr>
              <a:t>accessibility</a:t>
            </a:r>
            <a:r>
              <a:rPr lang="en-US" dirty="0"/>
              <a:t>. Be sure the code includes checks for standards compliance with </a:t>
            </a:r>
            <a:r>
              <a:rPr lang="en-US" dirty="0">
                <a:hlinkClick r:id="rId2"/>
              </a:rPr>
              <a:t>WCAG</a:t>
            </a:r>
            <a:r>
              <a:rPr lang="en-US" dirty="0"/>
              <a:t> and </a:t>
            </a:r>
            <a:r>
              <a:rPr lang="en-US" dirty="0">
                <a:hlinkClick r:id="rId3"/>
              </a:rPr>
              <a:t>ARIA</a:t>
            </a:r>
            <a:r>
              <a:rPr lang="en-US" dirty="0"/>
              <a:t>.</a:t>
            </a:r>
            <a:endParaRPr lang="en-001" dirty="0"/>
          </a:p>
        </p:txBody>
      </p:sp>
    </p:spTree>
    <p:extLst>
      <p:ext uri="{BB962C8B-B14F-4D97-AF65-F5344CB8AC3E}">
        <p14:creationId xmlns:p14="http://schemas.microsoft.com/office/powerpoint/2010/main" val="140516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44B1E-130E-4FF3-28AE-DD3BCF21F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C6011-FA82-FA7F-BEE5-0A2CFBBF6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01" dirty="0"/>
              <a:t>Sample Code-Review Prompts for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3C2D7-C12F-95A5-056D-E63E1FDF7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200"/>
              </a:spcBef>
            </a:pPr>
            <a:r>
              <a:rPr lang="en-US" dirty="0"/>
              <a:t>You are a developer concerned about </a:t>
            </a:r>
            <a:r>
              <a:rPr lang="en-US" dirty="0">
                <a:solidFill>
                  <a:srgbClr val="FFFF00"/>
                </a:solidFill>
              </a:rPr>
              <a:t>bugs</a:t>
            </a:r>
            <a:r>
              <a:rPr lang="en-US" dirty="0"/>
              <a:t>. Create a checklist to check for common mistakes in frontend code.</a:t>
            </a:r>
          </a:p>
          <a:p>
            <a:pPr>
              <a:spcBef>
                <a:spcPts val="2200"/>
              </a:spcBef>
            </a:pPr>
            <a:r>
              <a:rPr lang="en-US" dirty="0"/>
              <a:t>Great checklist. Now verify our code against this checklist and tell me what you found. </a:t>
            </a:r>
          </a:p>
          <a:p>
            <a:pPr>
              <a:spcBef>
                <a:spcPts val="2200"/>
              </a:spcBef>
            </a:pPr>
            <a:r>
              <a:rPr lang="en-US" dirty="0"/>
              <a:t>For each problem you found, suggest a bug fix. If I think it’s good, I’ll ask you to apply the fix.</a:t>
            </a:r>
          </a:p>
        </p:txBody>
      </p:sp>
    </p:spTree>
    <p:extLst>
      <p:ext uri="{BB962C8B-B14F-4D97-AF65-F5344CB8AC3E}">
        <p14:creationId xmlns:p14="http://schemas.microsoft.com/office/powerpoint/2010/main" val="916537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AB10F-81D3-3F8C-5757-98E6A6DED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01" dirty="0"/>
              <a:t>What’s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E165F-4562-D662-C5DE-A853FB6C1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01" dirty="0"/>
              <a:t>H3 due before next class</a:t>
            </a:r>
          </a:p>
          <a:p>
            <a:pPr lvl="1"/>
            <a:r>
              <a:rPr lang="en-001" dirty="0"/>
              <a:t>Be ready for in-class discussion</a:t>
            </a:r>
          </a:p>
          <a:p>
            <a:pPr>
              <a:spcBef>
                <a:spcPts val="2200"/>
              </a:spcBef>
            </a:pPr>
            <a:r>
              <a:rPr lang="en-001" dirty="0"/>
              <a:t>P1 due before next class</a:t>
            </a:r>
          </a:p>
          <a:p>
            <a:pPr lvl="1"/>
            <a:r>
              <a:rPr lang="en-001" dirty="0"/>
              <a:t>Be ready for P2 assignment</a:t>
            </a:r>
          </a:p>
        </p:txBody>
      </p:sp>
    </p:spTree>
    <p:extLst>
      <p:ext uri="{BB962C8B-B14F-4D97-AF65-F5344CB8AC3E}">
        <p14:creationId xmlns:p14="http://schemas.microsoft.com/office/powerpoint/2010/main" val="1385320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2371</TotalTime>
  <Words>426</Words>
  <Application>Microsoft Macintosh PowerPoint</Application>
  <PresentationFormat>Widescreen</PresentationFormat>
  <Paragraphs>53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Frontend Development (Cont.)</vt:lpstr>
      <vt:lpstr>Activity Frontend Show and Tell</vt:lpstr>
      <vt:lpstr>Code Review</vt:lpstr>
      <vt:lpstr>AI-Assisted Code Review</vt:lpstr>
      <vt:lpstr>Sample Code-Review Prompts</vt:lpstr>
      <vt:lpstr>Sample Code-Review Prompts for Debugging</vt:lpstr>
      <vt:lpstr>What’s Next?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 Fleming (sdflming)</dc:creator>
  <cp:lastModifiedBy>Scott Fleming (sdflming)</cp:lastModifiedBy>
  <cp:revision>11</cp:revision>
  <dcterms:created xsi:type="dcterms:W3CDTF">2026-03-06T23:34:20Z</dcterms:created>
  <dcterms:modified xsi:type="dcterms:W3CDTF">2026-03-08T15:05:33Z</dcterms:modified>
</cp:coreProperties>
</file>