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71" r:id="rId12"/>
    <p:sldId id="266" r:id="rId13"/>
    <p:sldId id="270" r:id="rId14"/>
    <p:sldId id="267" r:id="rId15"/>
    <p:sldId id="268" r:id="rId16"/>
    <p:sldId id="269" r:id="rId17"/>
    <p:sldId id="272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FFD400"/>
    <a:srgbClr val="FF7C00"/>
    <a:srgbClr val="00FDF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4"/>
    <p:restoredTop sz="94704"/>
  </p:normalViewPr>
  <p:slideViewPr>
    <p:cSldViewPr snapToGrid="0">
      <p:cViewPr varScale="1">
        <p:scale>
          <a:sx n="93" d="100"/>
          <a:sy n="93" d="100"/>
        </p:scale>
        <p:origin x="208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92196-A9FC-1B4A-95EB-04AEDD770DA2}" type="datetimeFigureOut">
              <a:rPr lang="en-001" smtClean="0"/>
              <a:t>03/03/2026</a:t>
            </a:fld>
            <a:endParaRPr lang="en-001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001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78737-A423-264E-B79F-A4B997E508F0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86113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001" dirty="0"/>
              <a:t>AI slop image created with Gemini 3 Fast (</a:t>
            </a:r>
            <a:r>
              <a:rPr lang="en-US" dirty="0"/>
              <a:t>https://</a:t>
            </a:r>
            <a:r>
              <a:rPr lang="en-US" dirty="0" err="1"/>
              <a:t>gemini.google.com</a:t>
            </a:r>
            <a:r>
              <a:rPr lang="en-US" dirty="0"/>
              <a:t>/share/50eee5d6570d</a:t>
            </a:r>
            <a:r>
              <a:rPr lang="en-001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78737-A423-264E-B79F-A4B997E508F0}" type="slidenum">
              <a:rPr lang="en-001" smtClean="0"/>
              <a:t>1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273491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78737-A423-264E-B79F-A4B997E508F0}" type="slidenum">
              <a:rPr lang="en-001" smtClean="0"/>
              <a:t>16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65883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FBD-01DF-4546-A945-A8BA3EEC88E1}" type="datetimeFigureOut">
              <a:rPr lang="en-001" smtClean="0"/>
              <a:t>03/03/2026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F9BD-6793-AC41-BBA6-6902BE120D6E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64962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FBD-01DF-4546-A945-A8BA3EEC88E1}" type="datetimeFigureOut">
              <a:rPr lang="en-001" smtClean="0"/>
              <a:t>03/03/2026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F9BD-6793-AC41-BBA6-6902BE120D6E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26115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FBD-01DF-4546-A945-A8BA3EEC88E1}" type="datetimeFigureOut">
              <a:rPr lang="en-001" smtClean="0"/>
              <a:t>03/03/2026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F9BD-6793-AC41-BBA6-6902BE120D6E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5085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FBD-01DF-4546-A945-A8BA3EEC88E1}" type="datetimeFigureOut">
              <a:rPr lang="en-001" smtClean="0"/>
              <a:t>03/03/2026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F9BD-6793-AC41-BBA6-6902BE120D6E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17751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FBD-01DF-4546-A945-A8BA3EEC88E1}" type="datetimeFigureOut">
              <a:rPr lang="en-001" smtClean="0"/>
              <a:t>03/03/2026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F9BD-6793-AC41-BBA6-6902BE120D6E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76991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FBD-01DF-4546-A945-A8BA3EEC88E1}" type="datetimeFigureOut">
              <a:rPr lang="en-001" smtClean="0"/>
              <a:t>03/03/2026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F9BD-6793-AC41-BBA6-6902BE120D6E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63201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FBD-01DF-4546-A945-A8BA3EEC88E1}" type="datetimeFigureOut">
              <a:rPr lang="en-001" smtClean="0"/>
              <a:t>03/03/2026</a:t>
            </a:fld>
            <a:endParaRPr lang="en-00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F9BD-6793-AC41-BBA6-6902BE120D6E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44280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FBD-01DF-4546-A945-A8BA3EEC88E1}" type="datetimeFigureOut">
              <a:rPr lang="en-001" smtClean="0"/>
              <a:t>03/03/2026</a:t>
            </a:fld>
            <a:endParaRPr lang="en-00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F9BD-6793-AC41-BBA6-6902BE120D6E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67725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FBD-01DF-4546-A945-A8BA3EEC88E1}" type="datetimeFigureOut">
              <a:rPr lang="en-001" smtClean="0"/>
              <a:t>03/03/2026</a:t>
            </a:fld>
            <a:endParaRPr lang="en-00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F9BD-6793-AC41-BBA6-6902BE120D6E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6609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FBD-01DF-4546-A945-A8BA3EEC88E1}" type="datetimeFigureOut">
              <a:rPr lang="en-001" smtClean="0"/>
              <a:t>03/03/2026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F9BD-6793-AC41-BBA6-6902BE120D6E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1426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FBD-01DF-4546-A945-A8BA3EEC88E1}" type="datetimeFigureOut">
              <a:rPr lang="en-001" smtClean="0"/>
              <a:t>03/03/2026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F9BD-6793-AC41-BBA6-6902BE120D6E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44645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3C989FBD-01DF-4546-A945-A8BA3EEC88E1}" type="datetimeFigureOut">
              <a:rPr lang="en-001" smtClean="0"/>
              <a:t>03/03/2026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EC1F9BD-6793-AC41-BBA6-6902BE120D6E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017470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D43511-E1B1-918A-052F-3B80D1CE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91" y="5366619"/>
            <a:ext cx="10515600" cy="1325563"/>
          </a:xfrm>
        </p:spPr>
        <p:txBody>
          <a:bodyPr/>
          <a:lstStyle/>
          <a:p>
            <a:r>
              <a:rPr lang="en-001" dirty="0">
                <a:solidFill>
                  <a:srgbClr val="FFD400"/>
                </a:solidFill>
              </a:rPr>
              <a:t>Frontend Development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FE6D99-9D16-EE70-BFCE-748E0268D6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214" b="14207"/>
          <a:stretch>
            <a:fillRect/>
          </a:stretch>
        </p:blipFill>
        <p:spPr>
          <a:xfrm>
            <a:off x="0" y="0"/>
            <a:ext cx="12192000" cy="52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7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A52FE-9B5B-8036-5C02-BB22FBEDB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3A4D2B-F56A-AC60-88CB-09B5D1642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99" y="3429000"/>
            <a:ext cx="6789420" cy="32550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825569-A50A-1286-5297-14B5171F0903}"/>
              </a:ext>
            </a:extLst>
          </p:cNvPr>
          <p:cNvSpPr txBox="1"/>
          <p:nvPr/>
        </p:nvSpPr>
        <p:spPr>
          <a:xfrm>
            <a:off x="8603320" y="633473"/>
            <a:ext cx="3477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3200" dirty="0">
                <a:solidFill>
                  <a:srgbClr val="FF40FF"/>
                </a:solidFill>
              </a:rPr>
              <a:t>Solution: “Stub” </a:t>
            </a:r>
            <a:r>
              <a:rPr lang="en-001" sz="3200" b="1" dirty="0">
                <a:solidFill>
                  <a:srgbClr val="FF4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InstagramAPI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16E3E7E-41C9-1E78-BB1C-84E17CC1F290}"/>
              </a:ext>
            </a:extLst>
          </p:cNvPr>
          <p:cNvCxnSpPr>
            <a:cxnSpLocks/>
          </p:cNvCxnSpPr>
          <p:nvPr/>
        </p:nvCxnSpPr>
        <p:spPr>
          <a:xfrm flipH="1">
            <a:off x="7855529" y="1152811"/>
            <a:ext cx="720085" cy="0"/>
          </a:xfrm>
          <a:prstGeom prst="straightConnector1">
            <a:avLst/>
          </a:prstGeom>
          <a:ln w="76200">
            <a:solidFill>
              <a:srgbClr val="FF4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CFC2A08-05FA-42A5-D59D-4ECE241A8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96" y="201700"/>
            <a:ext cx="7054850" cy="3045460"/>
          </a:xfrm>
          <a:prstGeom prst="rect">
            <a:avLst/>
          </a:prstGeom>
          <a:ln w="76200">
            <a:solidFill>
              <a:srgbClr val="FF40FF"/>
            </a:solidFill>
          </a:ln>
        </p:spPr>
      </p:pic>
    </p:spTree>
    <p:extLst>
      <p:ext uri="{BB962C8B-B14F-4D97-AF65-F5344CB8AC3E}">
        <p14:creationId xmlns:p14="http://schemas.microsoft.com/office/powerpoint/2010/main" val="220067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BC1E5-733B-236C-7DD3-0554A0C5A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F0EFCB-3DD6-20B1-C761-7787F5D3E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99" y="3429000"/>
            <a:ext cx="6789420" cy="32550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793D2D-9A05-9853-B16C-69D354E2174D}"/>
              </a:ext>
            </a:extLst>
          </p:cNvPr>
          <p:cNvSpPr txBox="1"/>
          <p:nvPr/>
        </p:nvSpPr>
        <p:spPr>
          <a:xfrm>
            <a:off x="8603320" y="633473"/>
            <a:ext cx="3477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3200" dirty="0">
                <a:solidFill>
                  <a:srgbClr val="FF40FF"/>
                </a:solidFill>
              </a:rPr>
              <a:t>Solution: “Stub” </a:t>
            </a:r>
            <a:r>
              <a:rPr lang="en-001" sz="3200" b="1" dirty="0">
                <a:solidFill>
                  <a:srgbClr val="FF4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InstagramAPI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CDE6F49-2471-7E17-9A3F-EE1BEB27F803}"/>
              </a:ext>
            </a:extLst>
          </p:cNvPr>
          <p:cNvCxnSpPr>
            <a:cxnSpLocks/>
          </p:cNvCxnSpPr>
          <p:nvPr/>
        </p:nvCxnSpPr>
        <p:spPr>
          <a:xfrm flipH="1">
            <a:off x="7855529" y="1152811"/>
            <a:ext cx="720085" cy="0"/>
          </a:xfrm>
          <a:prstGeom prst="straightConnector1">
            <a:avLst/>
          </a:prstGeom>
          <a:ln w="76200">
            <a:solidFill>
              <a:srgbClr val="FF4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55CB87F-2CA6-1F53-51C5-F4FC1A98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96" y="201700"/>
            <a:ext cx="7054850" cy="3045460"/>
          </a:xfrm>
          <a:prstGeom prst="rect">
            <a:avLst/>
          </a:prstGeom>
          <a:ln w="76200">
            <a:solidFill>
              <a:srgbClr val="FF40FF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438656-1F52-E954-3DA7-B12BB6F81284}"/>
              </a:ext>
            </a:extLst>
          </p:cNvPr>
          <p:cNvSpPr txBox="1"/>
          <p:nvPr/>
        </p:nvSpPr>
        <p:spPr>
          <a:xfrm>
            <a:off x="7855529" y="1995052"/>
            <a:ext cx="41298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FDFF"/>
                </a:solidFill>
              </a:rPr>
              <a:t>Stub: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FDFF"/>
                </a:solidFill>
              </a:rPr>
              <a:t>Placeholder code used as temporary replacement for module, function, or remote service not yet developed or unavailable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FDFF"/>
                </a:solidFill>
              </a:rPr>
              <a:t>Provide minimal, predetermined responses, allowing higher-level components to be tested and integrated without final implementation</a:t>
            </a:r>
            <a:endParaRPr lang="en-001" sz="2400" dirty="0">
              <a:solidFill>
                <a:srgbClr val="00FD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72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BBD09-CE82-2493-E54A-E7F95CAFB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EFE8C8-BBCF-48DC-EF1F-B40C8CBD4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96" y="201700"/>
            <a:ext cx="7054850" cy="3045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A4BC3C-8E4B-4FA7-8907-F71FA58C4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99" y="3429000"/>
            <a:ext cx="6789420" cy="32550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C1DBC8-7582-5B9B-27AE-B734BAFA3CC6}"/>
              </a:ext>
            </a:extLst>
          </p:cNvPr>
          <p:cNvSpPr txBox="1"/>
          <p:nvPr/>
        </p:nvSpPr>
        <p:spPr>
          <a:xfrm>
            <a:off x="8204057" y="132425"/>
            <a:ext cx="39879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3200" dirty="0">
                <a:solidFill>
                  <a:srgbClr val="FF40FF"/>
                </a:solidFill>
              </a:rPr>
              <a:t>Stub class implements </a:t>
            </a:r>
            <a:r>
              <a:rPr lang="en-001" sz="3200" b="1" dirty="0">
                <a:solidFill>
                  <a:srgbClr val="FF4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InstagramAPI</a:t>
            </a:r>
            <a:r>
              <a:rPr lang="en-001" sz="3200" dirty="0">
                <a:solidFill>
                  <a:srgbClr val="FF40FF"/>
                </a:solidFill>
              </a:rPr>
              <a:t> interface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2EC404B-DBD3-7FED-D6FF-DEEA7BC1F3A3}"/>
              </a:ext>
            </a:extLst>
          </p:cNvPr>
          <p:cNvCxnSpPr>
            <a:cxnSpLocks/>
          </p:cNvCxnSpPr>
          <p:nvPr/>
        </p:nvCxnSpPr>
        <p:spPr>
          <a:xfrm flipH="1">
            <a:off x="7442407" y="432375"/>
            <a:ext cx="720085" cy="0"/>
          </a:xfrm>
          <a:prstGeom prst="straightConnector1">
            <a:avLst/>
          </a:prstGeom>
          <a:ln w="76200">
            <a:solidFill>
              <a:srgbClr val="FF4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E22870-A73D-7D44-9108-8DB274E50A32}"/>
              </a:ext>
            </a:extLst>
          </p:cNvPr>
          <p:cNvCxnSpPr>
            <a:cxnSpLocks/>
          </p:cNvCxnSpPr>
          <p:nvPr/>
        </p:nvCxnSpPr>
        <p:spPr>
          <a:xfrm>
            <a:off x="734291" y="629469"/>
            <a:ext cx="6276109" cy="0"/>
          </a:xfrm>
          <a:prstGeom prst="line">
            <a:avLst/>
          </a:prstGeom>
          <a:ln w="76200">
            <a:solidFill>
              <a:srgbClr val="FF4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17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724B1-D8F6-E0A4-4DF2-1BFC6C1B4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872FF01-1C18-1166-1C7E-B188887A5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96" y="201700"/>
            <a:ext cx="7054850" cy="3045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3F4122-664F-32F8-6CE2-3584AD82E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99" y="3429000"/>
            <a:ext cx="6789420" cy="32550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2665E8-9EB2-E4E4-A5F0-90858AB1CD03}"/>
              </a:ext>
            </a:extLst>
          </p:cNvPr>
          <p:cNvSpPr txBox="1"/>
          <p:nvPr/>
        </p:nvSpPr>
        <p:spPr>
          <a:xfrm>
            <a:off x="8205592" y="520353"/>
            <a:ext cx="3987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3200" dirty="0">
                <a:solidFill>
                  <a:srgbClr val="FF40FF"/>
                </a:solidFill>
              </a:rPr>
              <a:t>Stub class has stub methods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4AF0733-F729-1971-A9D8-DF40D654B9ED}"/>
              </a:ext>
            </a:extLst>
          </p:cNvPr>
          <p:cNvCxnSpPr>
            <a:cxnSpLocks/>
          </p:cNvCxnSpPr>
          <p:nvPr/>
        </p:nvCxnSpPr>
        <p:spPr>
          <a:xfrm flipH="1">
            <a:off x="3588327" y="806449"/>
            <a:ext cx="4617265" cy="0"/>
          </a:xfrm>
          <a:prstGeom prst="straightConnector1">
            <a:avLst/>
          </a:prstGeom>
          <a:ln w="76200">
            <a:solidFill>
              <a:srgbClr val="FF4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F5261D-7711-0F5A-6CAE-AB324749C5B2}"/>
              </a:ext>
            </a:extLst>
          </p:cNvPr>
          <p:cNvCxnSpPr>
            <a:cxnSpLocks/>
          </p:cNvCxnSpPr>
          <p:nvPr/>
        </p:nvCxnSpPr>
        <p:spPr>
          <a:xfrm flipH="1">
            <a:off x="6580909" y="1166666"/>
            <a:ext cx="1624683" cy="0"/>
          </a:xfrm>
          <a:prstGeom prst="straightConnector1">
            <a:avLst/>
          </a:prstGeom>
          <a:ln w="76200">
            <a:solidFill>
              <a:srgbClr val="FF4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612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2E300-3E96-64D2-9DCC-D4F30A773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334139-A8BC-1152-5913-94FE91B12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96" y="201700"/>
            <a:ext cx="7054850" cy="3045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FC182E-711D-FD2C-EACA-E18D810D9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99" y="3429000"/>
            <a:ext cx="6789420" cy="32550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5106B6-83A6-DE6C-CB44-35E9E48A7F1E}"/>
              </a:ext>
            </a:extLst>
          </p:cNvPr>
          <p:cNvSpPr txBox="1"/>
          <p:nvPr/>
        </p:nvSpPr>
        <p:spPr>
          <a:xfrm>
            <a:off x="7913111" y="464933"/>
            <a:ext cx="3987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4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001" sz="3200" b="1" dirty="0">
                <a:solidFill>
                  <a:srgbClr val="FF4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onnect</a:t>
            </a:r>
            <a:r>
              <a:rPr lang="en-001" sz="3200" dirty="0">
                <a:solidFill>
                  <a:srgbClr val="FF40FF"/>
                </a:solidFill>
              </a:rPr>
              <a:t> stub does not actually connect to service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EC4B228-B0D4-0115-DE12-2B77AF3C10C3}"/>
              </a:ext>
            </a:extLst>
          </p:cNvPr>
          <p:cNvCxnSpPr>
            <a:cxnSpLocks/>
          </p:cNvCxnSpPr>
          <p:nvPr/>
        </p:nvCxnSpPr>
        <p:spPr>
          <a:xfrm flipH="1">
            <a:off x="3563135" y="806447"/>
            <a:ext cx="4250829" cy="0"/>
          </a:xfrm>
          <a:prstGeom prst="straightConnector1">
            <a:avLst/>
          </a:prstGeom>
          <a:ln w="76200">
            <a:solidFill>
              <a:srgbClr val="FF4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802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1856E-1E05-073E-CDF5-EEA347977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64BB5A-707F-17FD-E9FA-603D3D33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96" y="201700"/>
            <a:ext cx="7054850" cy="3045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90C085-36E8-F178-8948-50F48E764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99" y="3429000"/>
            <a:ext cx="6789420" cy="32550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B7022F-F6BB-3D73-0895-FF885C70FD3E}"/>
              </a:ext>
            </a:extLst>
          </p:cNvPr>
          <p:cNvSpPr txBox="1"/>
          <p:nvPr/>
        </p:nvSpPr>
        <p:spPr>
          <a:xfrm>
            <a:off x="8104915" y="1158226"/>
            <a:ext cx="3987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3200" b="1" dirty="0">
                <a:solidFill>
                  <a:srgbClr val="FF4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getFollowers</a:t>
            </a:r>
            <a:r>
              <a:rPr lang="en-001" sz="3200" dirty="0">
                <a:solidFill>
                  <a:srgbClr val="FF40FF"/>
                </a:solidFill>
              </a:rPr>
              <a:t> stub merely returns static data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DB7878-03C0-07FF-75FB-0D45268FB995}"/>
              </a:ext>
            </a:extLst>
          </p:cNvPr>
          <p:cNvCxnSpPr>
            <a:cxnSpLocks/>
          </p:cNvCxnSpPr>
          <p:nvPr/>
        </p:nvCxnSpPr>
        <p:spPr>
          <a:xfrm flipH="1">
            <a:off x="7051968" y="1502869"/>
            <a:ext cx="1011382" cy="0"/>
          </a:xfrm>
          <a:prstGeom prst="straightConnector1">
            <a:avLst/>
          </a:prstGeom>
          <a:ln w="76200">
            <a:solidFill>
              <a:srgbClr val="FF4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3473D66-62C4-E109-FAEC-048EE6C7BB35}"/>
              </a:ext>
            </a:extLst>
          </p:cNvPr>
          <p:cNvSpPr/>
          <p:nvPr/>
        </p:nvSpPr>
        <p:spPr>
          <a:xfrm>
            <a:off x="762000" y="942109"/>
            <a:ext cx="6165273" cy="1939636"/>
          </a:xfrm>
          <a:prstGeom prst="roundRect">
            <a:avLst/>
          </a:prstGeom>
          <a:noFill/>
          <a:ln w="76200">
            <a:solidFill>
              <a:srgbClr val="FF4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26178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A2D2C-B524-10E9-F1E3-95F069B77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F2DCA1C-0260-EEAA-E94B-537E5B419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48" y="3470565"/>
            <a:ext cx="6845300" cy="31153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D32007-BED8-CBCA-577E-262A34D96892}"/>
              </a:ext>
            </a:extLst>
          </p:cNvPr>
          <p:cNvSpPr txBox="1"/>
          <p:nvPr/>
        </p:nvSpPr>
        <p:spPr>
          <a:xfrm>
            <a:off x="8077205" y="5259170"/>
            <a:ext cx="3987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3200" dirty="0">
                <a:solidFill>
                  <a:srgbClr val="FF40FF"/>
                </a:solidFill>
              </a:rPr>
              <a:t>Use stub instead of </a:t>
            </a:r>
            <a:r>
              <a:rPr lang="en-001" sz="3200" b="1" dirty="0">
                <a:solidFill>
                  <a:srgbClr val="FF4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InstagramAPI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003EAAD-6465-CEE9-873E-8EAEBD1980F0}"/>
              </a:ext>
            </a:extLst>
          </p:cNvPr>
          <p:cNvCxnSpPr>
            <a:cxnSpLocks/>
          </p:cNvCxnSpPr>
          <p:nvPr/>
        </p:nvCxnSpPr>
        <p:spPr>
          <a:xfrm flipH="1">
            <a:off x="7232073" y="5603813"/>
            <a:ext cx="803567" cy="0"/>
          </a:xfrm>
          <a:prstGeom prst="straightConnector1">
            <a:avLst/>
          </a:prstGeom>
          <a:ln w="76200">
            <a:solidFill>
              <a:srgbClr val="FF4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BA9FAB-65BB-263D-38A5-69060A9B9339}"/>
              </a:ext>
            </a:extLst>
          </p:cNvPr>
          <p:cNvCxnSpPr>
            <a:cxnSpLocks/>
          </p:cNvCxnSpPr>
          <p:nvPr/>
        </p:nvCxnSpPr>
        <p:spPr>
          <a:xfrm>
            <a:off x="3990109" y="5727941"/>
            <a:ext cx="3061859" cy="0"/>
          </a:xfrm>
          <a:prstGeom prst="line">
            <a:avLst/>
          </a:prstGeom>
          <a:ln w="76200">
            <a:solidFill>
              <a:srgbClr val="FF4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10384AA-6C10-918F-1D93-C6CBFE82B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96" y="201700"/>
            <a:ext cx="7054850" cy="304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80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BB589-B9B3-AE6F-EEB9-93A15E34A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sz="3200" dirty="0">
                <a:solidFill>
                  <a:schemeClr val="tx2">
                    <a:lumMod val="75000"/>
                  </a:schemeClr>
                </a:solidFill>
              </a:rPr>
              <a:t>Activity</a:t>
            </a:r>
            <a:br>
              <a:rPr lang="en-001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001" dirty="0"/>
              <a:t>Develop Project Frontend with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3700F-9793-110F-3F1C-33E868B3E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001" dirty="0"/>
              <a:t>Pair program with full team</a:t>
            </a:r>
          </a:p>
          <a:p>
            <a:r>
              <a:rPr lang="en-001" dirty="0"/>
              <a:t>Create new repo in course GitHub organization for frontend</a:t>
            </a:r>
          </a:p>
          <a:p>
            <a:r>
              <a:rPr lang="en-001" dirty="0"/>
              <a:t>Give AI user stories, UX storyboards, wireframes, etc. as input</a:t>
            </a:r>
          </a:p>
          <a:p>
            <a:r>
              <a:rPr lang="en-001" dirty="0"/>
              <a:t>With AI help:</a:t>
            </a:r>
          </a:p>
          <a:p>
            <a:pPr lvl="1"/>
            <a:r>
              <a:rPr lang="en-001" dirty="0"/>
              <a:t>Choose tech stack</a:t>
            </a:r>
          </a:p>
          <a:p>
            <a:pPr lvl="1"/>
            <a:r>
              <a:rPr lang="en-001" dirty="0"/>
              <a:t>Learn UI architecture of chosen framework</a:t>
            </a:r>
          </a:p>
          <a:p>
            <a:r>
              <a:rPr lang="en-001" dirty="0"/>
              <a:t>Tell AI to stub backend</a:t>
            </a:r>
          </a:p>
          <a:p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1539577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490E4E-F2A3-0B54-0085-A8E09ADF3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006"/>
            <a:ext cx="10515600" cy="1325563"/>
          </a:xfrm>
        </p:spPr>
        <p:txBody>
          <a:bodyPr/>
          <a:lstStyle/>
          <a:p>
            <a:r>
              <a:rPr lang="en-001" dirty="0"/>
              <a:t>AI Prompt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83036-7AA3-9B5F-C816-02818D673D48}"/>
              </a:ext>
            </a:extLst>
          </p:cNvPr>
          <p:cNvSpPr txBox="1"/>
          <p:nvPr/>
        </p:nvSpPr>
        <p:spPr>
          <a:xfrm>
            <a:off x="838200" y="1344324"/>
            <a:ext cx="10071668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Courier New" panose="02070309020205020404" pitchFamily="49" charset="0"/>
              </a:rPr>
              <a:t>You are a </a:t>
            </a:r>
            <a:r>
              <a:rPr lang="en-US" sz="2400" dirty="0">
                <a:solidFill>
                  <a:srgbClr val="FFFC00"/>
                </a:solidFill>
                <a:cs typeface="Courier New" panose="02070309020205020404" pitchFamily="49" charset="0"/>
              </a:rPr>
              <a:t>&lt;role&gt;</a:t>
            </a:r>
            <a:r>
              <a:rPr lang="en-US" sz="2400" dirty="0">
                <a:cs typeface="Courier New" panose="02070309020205020404" pitchFamily="49" charset="0"/>
              </a:rPr>
              <a:t>.</a:t>
            </a:r>
          </a:p>
          <a:p>
            <a:endParaRPr lang="en-US" sz="1200" dirty="0">
              <a:cs typeface="Courier New" panose="02070309020205020404" pitchFamily="49" charset="0"/>
            </a:endParaRPr>
          </a:p>
          <a:p>
            <a:r>
              <a:rPr lang="en-US" sz="2400" dirty="0">
                <a:cs typeface="Courier New" panose="02070309020205020404" pitchFamily="49" charset="0"/>
              </a:rPr>
              <a:t>Your goal is to </a:t>
            </a:r>
            <a:r>
              <a:rPr lang="en-US" sz="2400" dirty="0">
                <a:solidFill>
                  <a:srgbClr val="FFFC00"/>
                </a:solidFill>
                <a:cs typeface="Courier New" panose="02070309020205020404" pitchFamily="49" charset="0"/>
              </a:rPr>
              <a:t>&lt;task&gt;</a:t>
            </a:r>
            <a:r>
              <a:rPr lang="en-US" sz="2400" dirty="0">
                <a:cs typeface="Courier New" panose="02070309020205020404" pitchFamily="49" charset="0"/>
              </a:rPr>
              <a:t>.</a:t>
            </a:r>
          </a:p>
          <a:p>
            <a:endParaRPr lang="en-US" sz="1200" dirty="0">
              <a:cs typeface="Courier New" panose="02070309020205020404" pitchFamily="49" charset="0"/>
            </a:endParaRPr>
          </a:p>
          <a:p>
            <a:r>
              <a:rPr lang="en-US" sz="2400" dirty="0">
                <a:cs typeface="Courier New" panose="02070309020205020404" pitchFamily="49" charset="0"/>
              </a:rPr>
              <a:t>Instructions:</a:t>
            </a:r>
          </a:p>
          <a:p>
            <a:endParaRPr lang="en-US" sz="1200" dirty="0">
              <a:cs typeface="Courier New" panose="02070309020205020404" pitchFamily="49" charset="0"/>
            </a:endParaRPr>
          </a:p>
          <a:p>
            <a:r>
              <a:rPr lang="en-US" sz="2400" dirty="0">
                <a:cs typeface="Courier New" panose="02070309020205020404" pitchFamily="49" charset="0"/>
              </a:rPr>
              <a:t>  - Analyze </a:t>
            </a:r>
            <a:r>
              <a:rPr lang="en-US" sz="2400" dirty="0">
                <a:solidFill>
                  <a:srgbClr val="FFFC00"/>
                </a:solidFill>
                <a:cs typeface="Courier New" panose="02070309020205020404" pitchFamily="49" charset="0"/>
              </a:rPr>
              <a:t>&lt;something&gt;</a:t>
            </a:r>
            <a:r>
              <a:rPr lang="en-US" sz="2400" dirty="0">
                <a:cs typeface="Courier New" panose="02070309020205020404" pitchFamily="49" charset="0"/>
              </a:rPr>
              <a:t> for </a:t>
            </a:r>
            <a:r>
              <a:rPr lang="en-US" sz="2400" dirty="0">
                <a:solidFill>
                  <a:srgbClr val="FFFC00"/>
                </a:solidFill>
                <a:cs typeface="Courier New" panose="02070309020205020404" pitchFamily="49" charset="0"/>
              </a:rPr>
              <a:t>&lt;purpose&gt;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  - Identify specific issues and explain each.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  - Suggest concrete changes or alternate approaches to address the issues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  - The response should be formatted as a list of findings.</a:t>
            </a:r>
          </a:p>
          <a:p>
            <a:endParaRPr lang="en-US" sz="1200" dirty="0">
              <a:cs typeface="Courier New" panose="02070309020205020404" pitchFamily="49" charset="0"/>
            </a:endParaRPr>
          </a:p>
          <a:p>
            <a:r>
              <a:rPr lang="en-US" sz="2400" dirty="0">
                <a:cs typeface="Courier New" panose="02070309020205020404" pitchFamily="49" charset="0"/>
              </a:rPr>
              <a:t>Analysis Focus: </a:t>
            </a:r>
            <a:r>
              <a:rPr lang="en-US" sz="2400" dirty="0">
                <a:solidFill>
                  <a:srgbClr val="FFFC00"/>
                </a:solidFill>
                <a:cs typeface="Courier New" panose="02070309020205020404" pitchFamily="49" charset="0"/>
              </a:rPr>
              <a:t>&lt;purpose&gt;</a:t>
            </a:r>
          </a:p>
          <a:p>
            <a:endParaRPr lang="en-US" sz="1200" dirty="0">
              <a:cs typeface="Courier New" panose="02070309020205020404" pitchFamily="49" charset="0"/>
            </a:endParaRPr>
          </a:p>
          <a:p>
            <a:r>
              <a:rPr lang="en-US" sz="2400" dirty="0">
                <a:cs typeface="Courier New" panose="02070309020205020404" pitchFamily="49" charset="0"/>
              </a:rPr>
              <a:t>Code: </a:t>
            </a:r>
            <a:r>
              <a:rPr lang="en-US" sz="2400" dirty="0">
                <a:solidFill>
                  <a:srgbClr val="FFFC00"/>
                </a:solidFill>
                <a:cs typeface="Courier New" panose="02070309020205020404" pitchFamily="49" charset="0"/>
              </a:rPr>
              <a:t>&lt;code&gt;</a:t>
            </a:r>
          </a:p>
        </p:txBody>
      </p:sp>
    </p:spTree>
    <p:extLst>
      <p:ext uri="{BB962C8B-B14F-4D97-AF65-F5344CB8AC3E}">
        <p14:creationId xmlns:p14="http://schemas.microsoft.com/office/powerpoint/2010/main" val="1420837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B6ADF-ECBE-8352-57F7-AEA12BE74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B579CC-14BA-119E-E8D5-3CF2481D1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006"/>
            <a:ext cx="10515600" cy="1325563"/>
          </a:xfrm>
        </p:spPr>
        <p:txBody>
          <a:bodyPr/>
          <a:lstStyle/>
          <a:p>
            <a:r>
              <a:rPr lang="en-001" dirty="0"/>
              <a:t>AI Prompt Template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B5F702-5018-5E2B-D8AE-D951F274AFE4}"/>
              </a:ext>
            </a:extLst>
          </p:cNvPr>
          <p:cNvSpPr txBox="1"/>
          <p:nvPr/>
        </p:nvSpPr>
        <p:spPr>
          <a:xfrm>
            <a:off x="838200" y="1451569"/>
            <a:ext cx="10515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Courier New" panose="02070309020205020404" pitchFamily="49" charset="0"/>
              </a:rPr>
              <a:t>You are a </a:t>
            </a:r>
            <a:r>
              <a:rPr lang="en-US" sz="2400" dirty="0">
                <a:solidFill>
                  <a:srgbClr val="FFFC00"/>
                </a:solidFill>
                <a:cs typeface="Courier New" panose="02070309020205020404" pitchFamily="49" charset="0"/>
              </a:rPr>
              <a:t>frontend developer.</a:t>
            </a:r>
          </a:p>
          <a:p>
            <a:endParaRPr lang="en-US" sz="1200" dirty="0">
              <a:cs typeface="Courier New" panose="02070309020205020404" pitchFamily="49" charset="0"/>
            </a:endParaRPr>
          </a:p>
          <a:p>
            <a:r>
              <a:rPr lang="en-US" sz="2400" dirty="0">
                <a:cs typeface="Courier New" panose="02070309020205020404" pitchFamily="49" charset="0"/>
              </a:rPr>
              <a:t>Your goal is to </a:t>
            </a:r>
            <a:r>
              <a:rPr lang="en-US" sz="2400" dirty="0">
                <a:solidFill>
                  <a:srgbClr val="FFFC00"/>
                </a:solidFill>
                <a:cs typeface="Courier New" panose="02070309020205020404" pitchFamily="49" charset="0"/>
              </a:rPr>
              <a:t>add event handlers for common user interface tasks in this frontend code.</a:t>
            </a:r>
          </a:p>
          <a:p>
            <a:endParaRPr lang="en-US" sz="1200" dirty="0">
              <a:cs typeface="Courier New" panose="02070309020205020404" pitchFamily="49" charset="0"/>
            </a:endParaRPr>
          </a:p>
          <a:p>
            <a:r>
              <a:rPr lang="en-US" sz="2400" dirty="0">
                <a:cs typeface="Courier New" panose="02070309020205020404" pitchFamily="49" charset="0"/>
              </a:rPr>
              <a:t>Instructions:</a:t>
            </a:r>
          </a:p>
          <a:p>
            <a:endParaRPr lang="en-US" sz="1200" dirty="0">
              <a:cs typeface="Courier New" panose="02070309020205020404" pitchFamily="49" charset="0"/>
            </a:endParaRPr>
          </a:p>
          <a:p>
            <a:r>
              <a:rPr lang="en-US" sz="2400" dirty="0">
                <a:cs typeface="Courier New" panose="02070309020205020404" pitchFamily="49" charset="0"/>
              </a:rPr>
              <a:t>- Analyze </a:t>
            </a:r>
            <a:r>
              <a:rPr lang="en-US" sz="2400" dirty="0">
                <a:solidFill>
                  <a:srgbClr val="FFFC00"/>
                </a:solidFill>
                <a:cs typeface="Courier New" panose="02070309020205020404" pitchFamily="49" charset="0"/>
              </a:rPr>
              <a:t>the existing frontend code</a:t>
            </a:r>
            <a:r>
              <a:rPr lang="en-US" sz="2400" dirty="0">
                <a:cs typeface="Courier New" panose="02070309020205020404" pitchFamily="49" charset="0"/>
              </a:rPr>
              <a:t> for </a:t>
            </a:r>
            <a:r>
              <a:rPr lang="en-US" sz="2400" dirty="0">
                <a:solidFill>
                  <a:srgbClr val="FFFC00"/>
                </a:solidFill>
                <a:cs typeface="Courier New" panose="02070309020205020404" pitchFamily="49" charset="0"/>
              </a:rPr>
              <a:t>UI elements that should respond to user input but have no event handlers.</a:t>
            </a:r>
            <a:endParaRPr lang="en-US" sz="2400" dirty="0">
              <a:cs typeface="Courier New" panose="02070309020205020404" pitchFamily="49" charset="0"/>
            </a:endParaRPr>
          </a:p>
          <a:p>
            <a:r>
              <a:rPr lang="en-US" sz="2400" dirty="0">
                <a:cs typeface="Courier New" panose="02070309020205020404" pitchFamily="49" charset="0"/>
              </a:rPr>
              <a:t>- Identify specific issues and explain each.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- Suggest concrete changes or alternate approaches to address the issues. 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- The response should be formatted as a list of findings.</a:t>
            </a:r>
          </a:p>
          <a:p>
            <a:endParaRPr lang="en-US" sz="1200" dirty="0">
              <a:cs typeface="Courier New" panose="02070309020205020404" pitchFamily="49" charset="0"/>
            </a:endParaRPr>
          </a:p>
          <a:p>
            <a:r>
              <a:rPr lang="en-US" sz="2400" dirty="0">
                <a:cs typeface="Courier New" panose="02070309020205020404" pitchFamily="49" charset="0"/>
              </a:rPr>
              <a:t>Analysis Focus: </a:t>
            </a:r>
            <a:r>
              <a:rPr lang="en-US" sz="2400" dirty="0">
                <a:solidFill>
                  <a:srgbClr val="FFFC00"/>
                </a:solidFill>
                <a:cs typeface="Courier New" panose="02070309020205020404" pitchFamily="49" charset="0"/>
              </a:rPr>
              <a:t>Find UI elements that lack sufficient UI event handlers.</a:t>
            </a:r>
          </a:p>
          <a:p>
            <a:endParaRPr lang="en-US" sz="1200" dirty="0">
              <a:cs typeface="Courier New" panose="02070309020205020404" pitchFamily="49" charset="0"/>
            </a:endParaRPr>
          </a:p>
          <a:p>
            <a:r>
              <a:rPr lang="en-US" sz="2400" dirty="0">
                <a:cs typeface="Courier New" panose="02070309020205020404" pitchFamily="49" charset="0"/>
              </a:rPr>
              <a:t>Code: </a:t>
            </a:r>
            <a:r>
              <a:rPr lang="en-US" sz="2400" dirty="0">
                <a:solidFill>
                  <a:srgbClr val="FFFC00"/>
                </a:solidFill>
                <a:cs typeface="Courier New" panose="02070309020205020404" pitchFamily="49" charset="0"/>
              </a:rPr>
              <a:t>The frontend code in the project’s `</a:t>
            </a:r>
            <a:r>
              <a:rPr lang="en-US" sz="2400" dirty="0" err="1">
                <a:solidFill>
                  <a:srgbClr val="FFFC00"/>
                </a:solidFill>
                <a:cs typeface="Courier New" panose="02070309020205020404" pitchFamily="49" charset="0"/>
              </a:rPr>
              <a:t>src</a:t>
            </a:r>
            <a:r>
              <a:rPr lang="en-US" sz="2400" dirty="0">
                <a:solidFill>
                  <a:srgbClr val="FFFC00"/>
                </a:solidFill>
                <a:cs typeface="Courier New" panose="02070309020205020404" pitchFamily="49" charset="0"/>
              </a:rPr>
              <a:t>/` directory.</a:t>
            </a:r>
          </a:p>
        </p:txBody>
      </p:sp>
    </p:spTree>
    <p:extLst>
      <p:ext uri="{BB962C8B-B14F-4D97-AF65-F5344CB8AC3E}">
        <p14:creationId xmlns:p14="http://schemas.microsoft.com/office/powerpoint/2010/main" val="2531781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8C2E8D-1AF6-ED0A-116B-325C3837BBF9}"/>
              </a:ext>
            </a:extLst>
          </p:cNvPr>
          <p:cNvSpPr txBox="1"/>
          <p:nvPr/>
        </p:nvSpPr>
        <p:spPr>
          <a:xfrm>
            <a:off x="731711" y="674400"/>
            <a:ext cx="10728578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3200" dirty="0"/>
              <a:t>User Discovery  </a:t>
            </a:r>
            <a:r>
              <a:rPr lang="en-001" sz="2800" dirty="0">
                <a:solidFill>
                  <a:schemeClr val="tx2">
                    <a:lumMod val="75000"/>
                  </a:schemeClr>
                </a:solidFill>
              </a:rPr>
              <a:t>High-level understanding of key features</a:t>
            </a:r>
          </a:p>
          <a:p>
            <a:r>
              <a:rPr lang="en-001" sz="3200" dirty="0"/>
              <a:t>    ↓</a:t>
            </a:r>
          </a:p>
          <a:p>
            <a:r>
              <a:rPr lang="en-001" sz="3200" dirty="0"/>
              <a:t>User Stories  </a:t>
            </a:r>
            <a:r>
              <a:rPr lang="en-001" sz="2800" dirty="0">
                <a:solidFill>
                  <a:schemeClr val="tx2">
                    <a:lumMod val="75000"/>
                  </a:schemeClr>
                </a:solidFill>
              </a:rPr>
              <a:t>Detailed list of features</a:t>
            </a:r>
          </a:p>
          <a:p>
            <a:r>
              <a:rPr lang="en-001" sz="3200" dirty="0"/>
              <a:t>    ↓</a:t>
            </a:r>
          </a:p>
          <a:p>
            <a:r>
              <a:rPr lang="en-001" sz="3200" dirty="0"/>
              <a:t>UX Storyboards  </a:t>
            </a:r>
            <a:r>
              <a:rPr lang="en-001" sz="2800" dirty="0">
                <a:solidFill>
                  <a:schemeClr val="tx2">
                    <a:lumMod val="75000"/>
                  </a:schemeClr>
                </a:solidFill>
              </a:rPr>
              <a:t>High-level understanding of key user interactions</a:t>
            </a:r>
          </a:p>
          <a:p>
            <a:r>
              <a:rPr lang="en-001" sz="3200" dirty="0"/>
              <a:t>    ↓</a:t>
            </a:r>
          </a:p>
          <a:p>
            <a:r>
              <a:rPr lang="en-001" sz="3200" dirty="0"/>
              <a:t>Wireframes  </a:t>
            </a:r>
            <a:r>
              <a:rPr lang="en-001" sz="2800" dirty="0">
                <a:solidFill>
                  <a:schemeClr val="tx2">
                    <a:lumMod val="75000"/>
                  </a:schemeClr>
                </a:solidFill>
              </a:rPr>
              <a:t>Detailed understanding of user interface design</a:t>
            </a:r>
          </a:p>
          <a:p>
            <a:r>
              <a:rPr lang="en-001" sz="3200" dirty="0"/>
              <a:t>    ↓</a:t>
            </a:r>
          </a:p>
          <a:p>
            <a:r>
              <a:rPr lang="en-001" sz="3200" dirty="0"/>
              <a:t>Software Architecture  </a:t>
            </a:r>
            <a:r>
              <a:rPr lang="en-001" sz="2800" dirty="0">
                <a:solidFill>
                  <a:schemeClr val="tx2">
                    <a:lumMod val="75000"/>
                  </a:schemeClr>
                </a:solidFill>
              </a:rPr>
              <a:t>High-level understanding of system design</a:t>
            </a:r>
          </a:p>
          <a:p>
            <a:r>
              <a:rPr lang="en-001" sz="3200" dirty="0"/>
              <a:t>    ↓</a:t>
            </a:r>
          </a:p>
          <a:p>
            <a:r>
              <a:rPr lang="en-001" sz="3200" dirty="0">
                <a:solidFill>
                  <a:srgbClr val="FFFC00"/>
                </a:solidFill>
              </a:rPr>
              <a:t>Frontend Development  </a:t>
            </a:r>
            <a:r>
              <a:rPr lang="en-001" sz="2800" dirty="0">
                <a:solidFill>
                  <a:schemeClr val="tx2">
                    <a:lumMod val="75000"/>
                  </a:schemeClr>
                </a:solidFill>
              </a:rPr>
              <a:t>Implementation of user interface</a:t>
            </a:r>
          </a:p>
        </p:txBody>
      </p:sp>
    </p:spTree>
    <p:extLst>
      <p:ext uri="{BB962C8B-B14F-4D97-AF65-F5344CB8AC3E}">
        <p14:creationId xmlns:p14="http://schemas.microsoft.com/office/powerpoint/2010/main" val="1472052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FC53B-18F4-9996-094D-D9EA6FA58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8F1BB-63DF-EBCA-C08D-7C07E02A4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001" dirty="0"/>
              <a:t>Now: Sign up for H3 reflection question</a:t>
            </a:r>
          </a:p>
          <a:p>
            <a:pPr>
              <a:spcBef>
                <a:spcPts val="2200"/>
              </a:spcBef>
            </a:pPr>
            <a:r>
              <a:rPr lang="en-001" dirty="0"/>
              <a:t>For remainder of class:</a:t>
            </a:r>
            <a:br>
              <a:rPr lang="en-001" dirty="0"/>
            </a:br>
            <a:r>
              <a:rPr lang="en-001" dirty="0"/>
              <a:t>Work with team on frontend development activity</a:t>
            </a:r>
          </a:p>
          <a:p>
            <a:pPr lvl="1"/>
            <a:r>
              <a:rPr lang="en-001" dirty="0"/>
              <a:t>Take notes for H3 reflection</a:t>
            </a:r>
          </a:p>
          <a:p>
            <a:pPr lvl="1"/>
            <a:r>
              <a:rPr lang="en-001" dirty="0"/>
              <a:t>Save AI chat transcripts for upcoming P2</a:t>
            </a:r>
          </a:p>
          <a:p>
            <a:pPr>
              <a:spcBef>
                <a:spcPts val="2200"/>
              </a:spcBef>
            </a:pPr>
            <a:r>
              <a:rPr lang="en-001" dirty="0"/>
              <a:t>After class as homework:</a:t>
            </a:r>
            <a:br>
              <a:rPr lang="en-001" dirty="0"/>
            </a:br>
            <a:r>
              <a:rPr lang="en-001" dirty="0"/>
              <a:t>Work with team on P1</a:t>
            </a:r>
          </a:p>
        </p:txBody>
      </p:sp>
    </p:spTree>
    <p:extLst>
      <p:ext uri="{BB962C8B-B14F-4D97-AF65-F5344CB8AC3E}">
        <p14:creationId xmlns:p14="http://schemas.microsoft.com/office/powerpoint/2010/main" val="164974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2616A-221D-6A31-0D96-857EFE56B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Frontend Development Context:</a:t>
            </a:r>
            <a:br>
              <a:rPr lang="en-001" dirty="0"/>
            </a:br>
            <a:r>
              <a:rPr lang="en-001" dirty="0"/>
              <a:t>Application Architecture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8E62DD-BA45-E5FC-4431-51C0CE3D82B1}"/>
              </a:ext>
            </a:extLst>
          </p:cNvPr>
          <p:cNvGrpSpPr/>
          <p:nvPr/>
        </p:nvGrpSpPr>
        <p:grpSpPr>
          <a:xfrm>
            <a:off x="838200" y="1990301"/>
            <a:ext cx="10515600" cy="1247220"/>
            <a:chOff x="0" y="18883"/>
            <a:chExt cx="10515600" cy="124722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BD221D3-2EB0-915A-1FF1-E9045138A569}"/>
                </a:ext>
              </a:extLst>
            </p:cNvPr>
            <p:cNvSpPr/>
            <p:nvPr/>
          </p:nvSpPr>
          <p:spPr>
            <a:xfrm>
              <a:off x="0" y="18883"/>
              <a:ext cx="10515600" cy="12472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001" sz="3200"/>
            </a:p>
          </p:txBody>
        </p:sp>
        <p:sp>
          <p:nvSpPr>
            <p:cNvPr id="14" name="Rounded Rectangle 4">
              <a:extLst>
                <a:ext uri="{FF2B5EF4-FFF2-40B4-BE49-F238E27FC236}">
                  <a16:creationId xmlns:a16="http://schemas.microsoft.com/office/drawing/2014/main" id="{B532C22F-BB41-41AC-F370-24809EA31C4C}"/>
                </a:ext>
              </a:extLst>
            </p:cNvPr>
            <p:cNvSpPr txBox="1"/>
            <p:nvPr/>
          </p:nvSpPr>
          <p:spPr>
            <a:xfrm>
              <a:off x="60884" y="79767"/>
              <a:ext cx="10393832" cy="11254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marL="0" lvl="0" indent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Frontend User Interface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2753B36-4772-CAEA-704F-2A9A66C9CC17}"/>
              </a:ext>
            </a:extLst>
          </p:cNvPr>
          <p:cNvGrpSpPr/>
          <p:nvPr/>
        </p:nvGrpSpPr>
        <p:grpSpPr>
          <a:xfrm>
            <a:off x="838200" y="3353684"/>
            <a:ext cx="5877799" cy="1247220"/>
            <a:chOff x="0" y="1382266"/>
            <a:chExt cx="5877799" cy="124722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A749191C-85EF-61C8-5589-05A9677035FA}"/>
                </a:ext>
              </a:extLst>
            </p:cNvPr>
            <p:cNvSpPr/>
            <p:nvPr/>
          </p:nvSpPr>
          <p:spPr>
            <a:xfrm flipH="1">
              <a:off x="0" y="1382266"/>
              <a:ext cx="5877799" cy="12472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252848"/>
                <a:satOff val="-5806"/>
                <a:lumOff val="-3922"/>
                <a:alphaOff val="0"/>
              </a:schemeClr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001" sz="3200"/>
            </a:p>
          </p:txBody>
        </p:sp>
        <p:sp>
          <p:nvSpPr>
            <p:cNvPr id="12" name="Rounded Rectangle 6">
              <a:extLst>
                <a:ext uri="{FF2B5EF4-FFF2-40B4-BE49-F238E27FC236}">
                  <a16:creationId xmlns:a16="http://schemas.microsoft.com/office/drawing/2014/main" id="{4DC92F37-80BE-A101-AB53-FE230CC31009}"/>
                </a:ext>
              </a:extLst>
            </p:cNvPr>
            <p:cNvSpPr txBox="1"/>
            <p:nvPr/>
          </p:nvSpPr>
          <p:spPr>
            <a:xfrm>
              <a:off x="60884" y="1443150"/>
              <a:ext cx="5756031" cy="11254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marL="0" lvl="0" indent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Infrastructure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14577D2-7A54-C19D-8DE4-187B772BAD5D}"/>
              </a:ext>
            </a:extLst>
          </p:cNvPr>
          <p:cNvGrpSpPr/>
          <p:nvPr/>
        </p:nvGrpSpPr>
        <p:grpSpPr>
          <a:xfrm>
            <a:off x="838200" y="4784261"/>
            <a:ext cx="10515600" cy="1247220"/>
            <a:chOff x="0" y="2812843"/>
            <a:chExt cx="10515600" cy="124722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38C9FC5-3A11-3B58-A615-CEA43FE2B835}"/>
                </a:ext>
              </a:extLst>
            </p:cNvPr>
            <p:cNvSpPr/>
            <p:nvPr/>
          </p:nvSpPr>
          <p:spPr>
            <a:xfrm>
              <a:off x="0" y="2812843"/>
              <a:ext cx="10515600" cy="12472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505695"/>
                <a:satOff val="-11613"/>
                <a:lumOff val="-7843"/>
                <a:alphaOff val="0"/>
              </a:schemeClr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001" sz="3200"/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D227D558-743C-2832-4CA5-77594FFD0B66}"/>
                </a:ext>
              </a:extLst>
            </p:cNvPr>
            <p:cNvSpPr txBox="1"/>
            <p:nvPr/>
          </p:nvSpPr>
          <p:spPr>
            <a:xfrm>
              <a:off x="60884" y="2873727"/>
              <a:ext cx="10393832" cy="11254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marL="0" lvl="0" indent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Application Core / Data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AB1ADB3-1A87-236A-A988-459439CC8F94}"/>
              </a:ext>
            </a:extLst>
          </p:cNvPr>
          <p:cNvGrpSpPr/>
          <p:nvPr/>
        </p:nvGrpSpPr>
        <p:grpSpPr>
          <a:xfrm>
            <a:off x="8478624" y="3373582"/>
            <a:ext cx="2875175" cy="1247220"/>
            <a:chOff x="7640424" y="1402164"/>
            <a:chExt cx="2875175" cy="124722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BE89C2BD-84DC-C93E-5381-DD6719709446}"/>
                </a:ext>
              </a:extLst>
            </p:cNvPr>
            <p:cNvSpPr/>
            <p:nvPr/>
          </p:nvSpPr>
          <p:spPr>
            <a:xfrm flipH="1">
              <a:off x="7640424" y="1402164"/>
              <a:ext cx="2875175" cy="12472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001" sz="3200"/>
            </a:p>
          </p:txBody>
        </p:sp>
        <p:sp>
          <p:nvSpPr>
            <p:cNvPr id="8" name="Rounded Rectangle 10">
              <a:extLst>
                <a:ext uri="{FF2B5EF4-FFF2-40B4-BE49-F238E27FC236}">
                  <a16:creationId xmlns:a16="http://schemas.microsoft.com/office/drawing/2014/main" id="{5108A271-58A3-6AAB-FA7B-3571875FA29E}"/>
                </a:ext>
              </a:extLst>
            </p:cNvPr>
            <p:cNvSpPr txBox="1"/>
            <p:nvPr/>
          </p:nvSpPr>
          <p:spPr>
            <a:xfrm>
              <a:off x="7701308" y="1463048"/>
              <a:ext cx="2753407" cy="11254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marL="0" lvl="0" indent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Tests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0331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6192E-1F4B-2D2C-6DF7-B0CA4BFF9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0C20A-C655-807C-E5BA-915FDB9AF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Where Do These Components Live?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161D2C-6FDE-DCFD-9E5D-AA49FA54A3CA}"/>
              </a:ext>
            </a:extLst>
          </p:cNvPr>
          <p:cNvGrpSpPr/>
          <p:nvPr/>
        </p:nvGrpSpPr>
        <p:grpSpPr>
          <a:xfrm>
            <a:off x="838200" y="1990301"/>
            <a:ext cx="10515600" cy="1247220"/>
            <a:chOff x="0" y="18883"/>
            <a:chExt cx="10515600" cy="124722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1F5449A-68F8-C712-1FD3-3D5CC56C5C19}"/>
                </a:ext>
              </a:extLst>
            </p:cNvPr>
            <p:cNvSpPr/>
            <p:nvPr/>
          </p:nvSpPr>
          <p:spPr>
            <a:xfrm>
              <a:off x="0" y="18883"/>
              <a:ext cx="10515600" cy="12472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001" sz="3200"/>
            </a:p>
          </p:txBody>
        </p:sp>
        <p:sp>
          <p:nvSpPr>
            <p:cNvPr id="14" name="Rounded Rectangle 4">
              <a:extLst>
                <a:ext uri="{FF2B5EF4-FFF2-40B4-BE49-F238E27FC236}">
                  <a16:creationId xmlns:a16="http://schemas.microsoft.com/office/drawing/2014/main" id="{6CBD979B-9451-D04E-0D4B-367C6C8E1930}"/>
                </a:ext>
              </a:extLst>
            </p:cNvPr>
            <p:cNvSpPr txBox="1"/>
            <p:nvPr/>
          </p:nvSpPr>
          <p:spPr>
            <a:xfrm>
              <a:off x="60884" y="79767"/>
              <a:ext cx="10393832" cy="11254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marL="0" lvl="0" indent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Frontend User Interface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3FC1109-2EA0-B672-D47F-D983593A17C8}"/>
              </a:ext>
            </a:extLst>
          </p:cNvPr>
          <p:cNvGrpSpPr/>
          <p:nvPr/>
        </p:nvGrpSpPr>
        <p:grpSpPr>
          <a:xfrm>
            <a:off x="838200" y="3353684"/>
            <a:ext cx="5877799" cy="1247220"/>
            <a:chOff x="0" y="1382266"/>
            <a:chExt cx="5877799" cy="124722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4FFD5C8-A6B2-6443-ACBC-53FC2762F1FF}"/>
                </a:ext>
              </a:extLst>
            </p:cNvPr>
            <p:cNvSpPr/>
            <p:nvPr/>
          </p:nvSpPr>
          <p:spPr>
            <a:xfrm flipH="1">
              <a:off x="0" y="1382266"/>
              <a:ext cx="5877799" cy="12472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252848"/>
                <a:satOff val="-5806"/>
                <a:lumOff val="-3922"/>
                <a:alphaOff val="0"/>
              </a:schemeClr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001" sz="3200"/>
            </a:p>
          </p:txBody>
        </p:sp>
        <p:sp>
          <p:nvSpPr>
            <p:cNvPr id="12" name="Rounded Rectangle 6">
              <a:extLst>
                <a:ext uri="{FF2B5EF4-FFF2-40B4-BE49-F238E27FC236}">
                  <a16:creationId xmlns:a16="http://schemas.microsoft.com/office/drawing/2014/main" id="{7C90B3D7-C90A-7522-FC91-A2C94D3CAB42}"/>
                </a:ext>
              </a:extLst>
            </p:cNvPr>
            <p:cNvSpPr txBox="1"/>
            <p:nvPr/>
          </p:nvSpPr>
          <p:spPr>
            <a:xfrm>
              <a:off x="60884" y="1443150"/>
              <a:ext cx="5756031" cy="11254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marL="0" lvl="0" indent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Infrastructure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2D4F6F-0815-54D4-DAFD-C9321193F8EC}"/>
              </a:ext>
            </a:extLst>
          </p:cNvPr>
          <p:cNvGrpSpPr/>
          <p:nvPr/>
        </p:nvGrpSpPr>
        <p:grpSpPr>
          <a:xfrm>
            <a:off x="838200" y="4784261"/>
            <a:ext cx="10515600" cy="1247220"/>
            <a:chOff x="0" y="2812843"/>
            <a:chExt cx="10515600" cy="124722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014F111-2443-8D65-83BA-984BE4A77803}"/>
                </a:ext>
              </a:extLst>
            </p:cNvPr>
            <p:cNvSpPr/>
            <p:nvPr/>
          </p:nvSpPr>
          <p:spPr>
            <a:xfrm>
              <a:off x="0" y="2812843"/>
              <a:ext cx="10515600" cy="12472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505695"/>
                <a:satOff val="-11613"/>
                <a:lumOff val="-7843"/>
                <a:alphaOff val="0"/>
              </a:schemeClr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001" sz="3200"/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3D910FCC-2CAF-7167-AF9B-6AB969E187C8}"/>
                </a:ext>
              </a:extLst>
            </p:cNvPr>
            <p:cNvSpPr txBox="1"/>
            <p:nvPr/>
          </p:nvSpPr>
          <p:spPr>
            <a:xfrm>
              <a:off x="60884" y="2873727"/>
              <a:ext cx="10393832" cy="11254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marL="0" lvl="0" indent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Application Core / Data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495960F-F2B5-3678-55F2-AD27F252DA14}"/>
              </a:ext>
            </a:extLst>
          </p:cNvPr>
          <p:cNvGrpSpPr/>
          <p:nvPr/>
        </p:nvGrpSpPr>
        <p:grpSpPr>
          <a:xfrm>
            <a:off x="8478624" y="3373582"/>
            <a:ext cx="2875175" cy="1247220"/>
            <a:chOff x="7640424" y="1402164"/>
            <a:chExt cx="2875175" cy="124722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C7F8F857-C4CF-EC1C-CC74-9C27F49D09A7}"/>
                </a:ext>
              </a:extLst>
            </p:cNvPr>
            <p:cNvSpPr/>
            <p:nvPr/>
          </p:nvSpPr>
          <p:spPr>
            <a:xfrm flipH="1">
              <a:off x="7640424" y="1402164"/>
              <a:ext cx="2875175" cy="12472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001" sz="3200"/>
            </a:p>
          </p:txBody>
        </p:sp>
        <p:sp>
          <p:nvSpPr>
            <p:cNvPr id="8" name="Rounded Rectangle 10">
              <a:extLst>
                <a:ext uri="{FF2B5EF4-FFF2-40B4-BE49-F238E27FC236}">
                  <a16:creationId xmlns:a16="http://schemas.microsoft.com/office/drawing/2014/main" id="{221F2744-1A73-121D-8B70-B7B8924837F8}"/>
                </a:ext>
              </a:extLst>
            </p:cNvPr>
            <p:cNvSpPr txBox="1"/>
            <p:nvPr/>
          </p:nvSpPr>
          <p:spPr>
            <a:xfrm>
              <a:off x="7701308" y="1463048"/>
              <a:ext cx="2753407" cy="11254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marL="0" lvl="0" indent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Tests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481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3648D-57E1-FB57-A4A1-A3C495AD6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5261-2967-46C9-5F87-F240905FD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Where Do These Components Live?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0930B9-D2BB-CE68-6068-09D7C95F4310}"/>
              </a:ext>
            </a:extLst>
          </p:cNvPr>
          <p:cNvGrpSpPr/>
          <p:nvPr/>
        </p:nvGrpSpPr>
        <p:grpSpPr>
          <a:xfrm>
            <a:off x="838200" y="1990301"/>
            <a:ext cx="10515600" cy="1247220"/>
            <a:chOff x="0" y="18883"/>
            <a:chExt cx="10515600" cy="124722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D56AA1F1-5914-26E2-1FD8-2C3B25842B3B}"/>
                </a:ext>
              </a:extLst>
            </p:cNvPr>
            <p:cNvSpPr/>
            <p:nvPr/>
          </p:nvSpPr>
          <p:spPr>
            <a:xfrm>
              <a:off x="0" y="18883"/>
              <a:ext cx="10515600" cy="12472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001" sz="3200"/>
            </a:p>
          </p:txBody>
        </p:sp>
        <p:sp>
          <p:nvSpPr>
            <p:cNvPr id="14" name="Rounded Rectangle 4">
              <a:extLst>
                <a:ext uri="{FF2B5EF4-FFF2-40B4-BE49-F238E27FC236}">
                  <a16:creationId xmlns:a16="http://schemas.microsoft.com/office/drawing/2014/main" id="{C5F1B6FB-D3E2-75A1-3650-E4F8DD4AFE0F}"/>
                </a:ext>
              </a:extLst>
            </p:cNvPr>
            <p:cNvSpPr txBox="1"/>
            <p:nvPr/>
          </p:nvSpPr>
          <p:spPr>
            <a:xfrm>
              <a:off x="60884" y="79767"/>
              <a:ext cx="10393832" cy="11254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marL="0" lvl="0" indent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Frontend User Interface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B0E1A9E-FE16-0C0D-FB1D-4A4728248A45}"/>
              </a:ext>
            </a:extLst>
          </p:cNvPr>
          <p:cNvGrpSpPr/>
          <p:nvPr/>
        </p:nvGrpSpPr>
        <p:grpSpPr>
          <a:xfrm>
            <a:off x="838200" y="3353684"/>
            <a:ext cx="5877799" cy="1247220"/>
            <a:chOff x="0" y="1382266"/>
            <a:chExt cx="5877799" cy="124722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9F16125-C0E1-077A-88F6-40AB9677E8E0}"/>
                </a:ext>
              </a:extLst>
            </p:cNvPr>
            <p:cNvSpPr/>
            <p:nvPr/>
          </p:nvSpPr>
          <p:spPr>
            <a:xfrm flipH="1">
              <a:off x="0" y="1382266"/>
              <a:ext cx="5877799" cy="12472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252848"/>
                <a:satOff val="-5806"/>
                <a:lumOff val="-3922"/>
                <a:alphaOff val="0"/>
              </a:schemeClr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001" sz="3200"/>
            </a:p>
          </p:txBody>
        </p:sp>
        <p:sp>
          <p:nvSpPr>
            <p:cNvPr id="12" name="Rounded Rectangle 6">
              <a:extLst>
                <a:ext uri="{FF2B5EF4-FFF2-40B4-BE49-F238E27FC236}">
                  <a16:creationId xmlns:a16="http://schemas.microsoft.com/office/drawing/2014/main" id="{68FAAC3C-9735-4AC0-3E23-B6F283EC4FDA}"/>
                </a:ext>
              </a:extLst>
            </p:cNvPr>
            <p:cNvSpPr txBox="1"/>
            <p:nvPr/>
          </p:nvSpPr>
          <p:spPr>
            <a:xfrm>
              <a:off x="60884" y="1443150"/>
              <a:ext cx="5756031" cy="11254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marL="0" lvl="0" indent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Infrastructure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7379189-BD74-CD59-D1B8-EBD3FDA38058}"/>
              </a:ext>
            </a:extLst>
          </p:cNvPr>
          <p:cNvGrpSpPr/>
          <p:nvPr/>
        </p:nvGrpSpPr>
        <p:grpSpPr>
          <a:xfrm>
            <a:off x="838200" y="4784261"/>
            <a:ext cx="10515600" cy="1247220"/>
            <a:chOff x="0" y="2812843"/>
            <a:chExt cx="10515600" cy="124722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F410398-A228-4447-DB5A-7C17F8812557}"/>
                </a:ext>
              </a:extLst>
            </p:cNvPr>
            <p:cNvSpPr/>
            <p:nvPr/>
          </p:nvSpPr>
          <p:spPr>
            <a:xfrm>
              <a:off x="0" y="2812843"/>
              <a:ext cx="10515600" cy="12472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505695"/>
                <a:satOff val="-11613"/>
                <a:lumOff val="-7843"/>
                <a:alphaOff val="0"/>
              </a:schemeClr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001" sz="3200"/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993787FD-4C53-E529-6A3E-D95810C70C5C}"/>
                </a:ext>
              </a:extLst>
            </p:cNvPr>
            <p:cNvSpPr txBox="1"/>
            <p:nvPr/>
          </p:nvSpPr>
          <p:spPr>
            <a:xfrm>
              <a:off x="60884" y="2873727"/>
              <a:ext cx="10393832" cy="11254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marL="0" lvl="0" indent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Application Core / Data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E1C7B9A-54C0-5744-238D-CA00E2D526A9}"/>
              </a:ext>
            </a:extLst>
          </p:cNvPr>
          <p:cNvGrpSpPr/>
          <p:nvPr/>
        </p:nvGrpSpPr>
        <p:grpSpPr>
          <a:xfrm>
            <a:off x="8478624" y="3373582"/>
            <a:ext cx="2875175" cy="1247220"/>
            <a:chOff x="7640424" y="1402164"/>
            <a:chExt cx="2875175" cy="124722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D0AD244-7B69-A3BB-45C9-90633D61A396}"/>
                </a:ext>
              </a:extLst>
            </p:cNvPr>
            <p:cNvSpPr/>
            <p:nvPr/>
          </p:nvSpPr>
          <p:spPr>
            <a:xfrm flipH="1">
              <a:off x="7640424" y="1402164"/>
              <a:ext cx="2875175" cy="12472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001" sz="3200"/>
            </a:p>
          </p:txBody>
        </p:sp>
        <p:sp>
          <p:nvSpPr>
            <p:cNvPr id="8" name="Rounded Rectangle 10">
              <a:extLst>
                <a:ext uri="{FF2B5EF4-FFF2-40B4-BE49-F238E27FC236}">
                  <a16:creationId xmlns:a16="http://schemas.microsoft.com/office/drawing/2014/main" id="{B740F9F5-7B65-FA61-B9F2-895E620D4593}"/>
                </a:ext>
              </a:extLst>
            </p:cNvPr>
            <p:cNvSpPr txBox="1"/>
            <p:nvPr/>
          </p:nvSpPr>
          <p:spPr>
            <a:xfrm>
              <a:off x="7701308" y="1463048"/>
              <a:ext cx="2753407" cy="11254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marL="0" lvl="0" indent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Tests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3E34DE-1EB3-965B-49CA-3F6CA75BFFFC}"/>
              </a:ext>
            </a:extLst>
          </p:cNvPr>
          <p:cNvGrpSpPr/>
          <p:nvPr/>
        </p:nvGrpSpPr>
        <p:grpSpPr>
          <a:xfrm>
            <a:off x="5378369" y="2942377"/>
            <a:ext cx="4570789" cy="2269922"/>
            <a:chOff x="5725176" y="2798736"/>
            <a:chExt cx="3401577" cy="244267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08CA69-000B-8582-D011-68ABCE72AF59}"/>
                </a:ext>
              </a:extLst>
            </p:cNvPr>
            <p:cNvSpPr txBox="1"/>
            <p:nvPr/>
          </p:nvSpPr>
          <p:spPr>
            <a:xfrm>
              <a:off x="5725176" y="2798736"/>
              <a:ext cx="1957935" cy="101566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6000" dirty="0"/>
                <a:t>Client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E606AE-E52E-B8EE-A603-6DC2D276643F}"/>
                </a:ext>
              </a:extLst>
            </p:cNvPr>
            <p:cNvSpPr txBox="1"/>
            <p:nvPr/>
          </p:nvSpPr>
          <p:spPr>
            <a:xfrm>
              <a:off x="7061435" y="4225751"/>
              <a:ext cx="2065318" cy="101566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6000" dirty="0"/>
                <a:t>Server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C3ABA01-01DE-5B5A-7D16-4A0C8480323F}"/>
              </a:ext>
            </a:extLst>
          </p:cNvPr>
          <p:cNvSpPr txBox="1"/>
          <p:nvPr/>
        </p:nvSpPr>
        <p:spPr>
          <a:xfrm>
            <a:off x="1655141" y="6167542"/>
            <a:ext cx="8881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001" sz="3200" dirty="0">
                <a:solidFill>
                  <a:srgbClr val="FF40FF"/>
                </a:solidFill>
              </a:rPr>
              <a:t>Frontend development focus: Client construction</a:t>
            </a:r>
          </a:p>
        </p:txBody>
      </p:sp>
    </p:spTree>
    <p:extLst>
      <p:ext uri="{BB962C8B-B14F-4D97-AF65-F5344CB8AC3E}">
        <p14:creationId xmlns:p14="http://schemas.microsoft.com/office/powerpoint/2010/main" val="139954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568D2-5C23-1C47-495E-F1216BC1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Frontend Development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64DE0-548F-3C11-CE1E-75124F463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 Architecture </a:t>
            </a:r>
          </a:p>
          <a:p>
            <a:r>
              <a:rPr lang="en-US" dirty="0"/>
              <a:t>Navigation</a:t>
            </a:r>
          </a:p>
          <a:p>
            <a:r>
              <a:rPr lang="en-US" dirty="0"/>
              <a:t>Responsive Layout</a:t>
            </a:r>
          </a:p>
          <a:p>
            <a:r>
              <a:rPr lang="en-US" dirty="0"/>
              <a:t>Technology Stack</a:t>
            </a:r>
          </a:p>
          <a:p>
            <a:pPr lvl="1"/>
            <a:r>
              <a:rPr lang="en-US" dirty="0"/>
              <a:t>HTML, CSS, client-side JS</a:t>
            </a:r>
          </a:p>
          <a:p>
            <a:pPr lvl="1"/>
            <a:r>
              <a:rPr lang="en-US" dirty="0"/>
              <a:t>Web frameworks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FFFF00"/>
                </a:solidFill>
              </a:rPr>
              <a:t>Stub</a:t>
            </a:r>
            <a:r>
              <a:rPr lang="en-US" dirty="0"/>
              <a:t> of Application Core/Data (i.e., Back End)</a:t>
            </a:r>
            <a:endParaRPr lang="en-00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F72015-FE93-4C73-D665-73F8A1982E35}"/>
              </a:ext>
            </a:extLst>
          </p:cNvPr>
          <p:cNvGrpSpPr/>
          <p:nvPr/>
        </p:nvGrpSpPr>
        <p:grpSpPr>
          <a:xfrm>
            <a:off x="1109279" y="5084980"/>
            <a:ext cx="4197175" cy="1198237"/>
            <a:chOff x="984587" y="5084980"/>
            <a:chExt cx="4197175" cy="119823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1D3BA2-0C7C-FA62-8314-D23B9D2E693B}"/>
                </a:ext>
              </a:extLst>
            </p:cNvPr>
            <p:cNvSpPr txBox="1"/>
            <p:nvPr/>
          </p:nvSpPr>
          <p:spPr>
            <a:xfrm>
              <a:off x="984587" y="5698442"/>
              <a:ext cx="41971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001" sz="3200" dirty="0">
                  <a:solidFill>
                    <a:srgbClr val="FF40FF"/>
                  </a:solidFill>
                </a:rPr>
                <a:t>Let’s see an example…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A1C3559-FD2C-E966-63FB-E8DF7E329B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6237" y="5084980"/>
              <a:ext cx="457" cy="636587"/>
            </a:xfrm>
            <a:prstGeom prst="straightConnector1">
              <a:avLst/>
            </a:prstGeom>
            <a:ln w="76200">
              <a:solidFill>
                <a:srgbClr val="FF4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040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4B690B-AE8A-E984-689E-188A2AF88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99" y="3429000"/>
            <a:ext cx="6789420" cy="32550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35EB00-2163-3181-0C24-890F040F98C1}"/>
              </a:ext>
            </a:extLst>
          </p:cNvPr>
          <p:cNvSpPr txBox="1"/>
          <p:nvPr/>
        </p:nvSpPr>
        <p:spPr>
          <a:xfrm>
            <a:off x="832187" y="2092037"/>
            <a:ext cx="9235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3200" dirty="0">
                <a:solidFill>
                  <a:srgbClr val="FF40FF"/>
                </a:solidFill>
              </a:rPr>
              <a:t>Scenario: Building app that lists Instagram followers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F6CFA8-AB9E-4BFB-DB6A-F37C85B83D96}"/>
              </a:ext>
            </a:extLst>
          </p:cNvPr>
          <p:cNvCxnSpPr>
            <a:cxnSpLocks/>
          </p:cNvCxnSpPr>
          <p:nvPr/>
        </p:nvCxnSpPr>
        <p:spPr>
          <a:xfrm flipH="1">
            <a:off x="2078638" y="2676812"/>
            <a:ext cx="1" cy="606715"/>
          </a:xfrm>
          <a:prstGeom prst="straightConnector1">
            <a:avLst/>
          </a:prstGeom>
          <a:ln w="76200">
            <a:solidFill>
              <a:srgbClr val="FF4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82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55D38-DD3A-35BF-D8CE-2E02A74A1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76542B-EF57-A057-F793-122243D9D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99" y="3429000"/>
            <a:ext cx="6789420" cy="32550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D0BE81-908C-1269-8642-E722A10CA7E7}"/>
              </a:ext>
            </a:extLst>
          </p:cNvPr>
          <p:cNvSpPr txBox="1"/>
          <p:nvPr/>
        </p:nvSpPr>
        <p:spPr>
          <a:xfrm>
            <a:off x="8106646" y="5444838"/>
            <a:ext cx="3601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3200" dirty="0">
                <a:solidFill>
                  <a:srgbClr val="FF40FF"/>
                </a:solidFill>
              </a:rPr>
              <a:t>Uses Instagram API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0E26E1-FD82-B126-E02D-31F0DD7D379A}"/>
              </a:ext>
            </a:extLst>
          </p:cNvPr>
          <p:cNvCxnSpPr>
            <a:cxnSpLocks/>
          </p:cNvCxnSpPr>
          <p:nvPr/>
        </p:nvCxnSpPr>
        <p:spPr>
          <a:xfrm flipH="1">
            <a:off x="7317393" y="5751079"/>
            <a:ext cx="789253" cy="0"/>
          </a:xfrm>
          <a:prstGeom prst="straightConnector1">
            <a:avLst/>
          </a:prstGeom>
          <a:ln w="76200">
            <a:solidFill>
              <a:srgbClr val="FF4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F6FEE07-A2CD-413A-7A98-5A6FDD54A14D}"/>
              </a:ext>
            </a:extLst>
          </p:cNvPr>
          <p:cNvSpPr/>
          <p:nvPr/>
        </p:nvSpPr>
        <p:spPr>
          <a:xfrm>
            <a:off x="1094509" y="5378445"/>
            <a:ext cx="5957455" cy="759119"/>
          </a:xfrm>
          <a:prstGeom prst="roundRect">
            <a:avLst/>
          </a:prstGeom>
          <a:noFill/>
          <a:ln w="76200">
            <a:solidFill>
              <a:srgbClr val="FF4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199733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F5EE8-6A7E-1BE5-4D5F-5F20AD23C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089335-4754-DE94-A5C8-DF4417116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99" y="3429000"/>
            <a:ext cx="6789420" cy="32550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3481D5-A76C-42CF-4E51-248F340EC8F4}"/>
              </a:ext>
            </a:extLst>
          </p:cNvPr>
          <p:cNvSpPr txBox="1"/>
          <p:nvPr/>
        </p:nvSpPr>
        <p:spPr>
          <a:xfrm>
            <a:off x="7855175" y="5171186"/>
            <a:ext cx="4032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3200" dirty="0">
                <a:solidFill>
                  <a:srgbClr val="FF40FF"/>
                </a:solidFill>
              </a:rPr>
              <a:t>Problem: Haven’t built Instagram yet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04A9BE4-8114-5DBD-2150-C2FC66421C60}"/>
              </a:ext>
            </a:extLst>
          </p:cNvPr>
          <p:cNvSpPr/>
          <p:nvPr/>
        </p:nvSpPr>
        <p:spPr>
          <a:xfrm>
            <a:off x="1094509" y="5378445"/>
            <a:ext cx="5957455" cy="759119"/>
          </a:xfrm>
          <a:prstGeom prst="roundRect">
            <a:avLst/>
          </a:prstGeom>
          <a:noFill/>
          <a:ln w="76200">
            <a:solidFill>
              <a:srgbClr val="FF4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409781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1238</TotalTime>
  <Words>545</Words>
  <Application>Microsoft Macintosh PowerPoint</Application>
  <PresentationFormat>Widescreen</PresentationFormat>
  <Paragraphs>99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Courier New</vt:lpstr>
      <vt:lpstr>Office Theme</vt:lpstr>
      <vt:lpstr>Frontend Development</vt:lpstr>
      <vt:lpstr>PowerPoint Presentation</vt:lpstr>
      <vt:lpstr>Frontend Development Context: Application Architecture</vt:lpstr>
      <vt:lpstr>Where Do These Components Live?</vt:lpstr>
      <vt:lpstr>Where Do These Components Live?</vt:lpstr>
      <vt:lpstr>Frontend Development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Develop Project Frontend with AI</vt:lpstr>
      <vt:lpstr>AI Prompt Template</vt:lpstr>
      <vt:lpstr>AI Prompt Template Example</vt:lpstr>
      <vt:lpstr>What’s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 Fleming (sdflming)</dc:creator>
  <cp:lastModifiedBy>Scott Fleming (sdflming)</cp:lastModifiedBy>
  <cp:revision>13</cp:revision>
  <dcterms:created xsi:type="dcterms:W3CDTF">2026-03-03T23:40:27Z</dcterms:created>
  <dcterms:modified xsi:type="dcterms:W3CDTF">2026-03-04T20:19:04Z</dcterms:modified>
</cp:coreProperties>
</file>