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73" r:id="rId3"/>
    <p:sldId id="269" r:id="rId4"/>
    <p:sldId id="271" r:id="rId5"/>
    <p:sldId id="272" r:id="rId6"/>
    <p:sldId id="268" r:id="rId7"/>
    <p:sldId id="257" r:id="rId8"/>
    <p:sldId id="258" r:id="rId9"/>
    <p:sldId id="259" r:id="rId10"/>
    <p:sldId id="260" r:id="rId11"/>
    <p:sldId id="261" r:id="rId12"/>
    <p:sldId id="274" r:id="rId13"/>
    <p:sldId id="267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D400"/>
    <a:srgbClr val="FF7E79"/>
    <a:srgbClr val="FFAA79"/>
    <a:srgbClr val="FFD6A9"/>
    <a:srgbClr val="D7A979"/>
    <a:srgbClr val="AB7942"/>
    <a:srgbClr val="D7A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36"/>
    <p:restoredTop sz="86566"/>
  </p:normalViewPr>
  <p:slideViewPr>
    <p:cSldViewPr snapToGrid="0">
      <p:cViewPr varScale="1">
        <p:scale>
          <a:sx n="110" d="100"/>
          <a:sy n="110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964B0-321B-A549-B461-7D8361AE2B8B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A6F3-2F41-1443-A4DC-4500D747FD7F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2320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image made with Gemini 3 Pro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/share/989c26ecacce)</a:t>
            </a:r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FA6F3-2F41-1443-A4DC-4500D747FD7F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0189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9313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0683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77595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78528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62425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3046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4784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6030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42091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9305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46546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1E6C1FBE-F4F3-E343-AE96-64F8B8CE16BD}" type="datetimeFigureOut">
              <a:rPr lang="en-001" smtClean="0"/>
              <a:t>02/02/2026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6CE77559-9568-554E-88C0-73EBA7EE5C72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663472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extris/hextri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xtris.io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Hextris/hextri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rogrammerhumor.io/programming-memes/can-you-explain-how-it-works-9f3w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vibecoding/comments/1mge229/my_vibe_coding_journey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erhumor.io/programming-memes/when-vibes-meet-technical-requirements-7q3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merhumor.io/ai-memes/vibe-coding-wont-replace-me-v5t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google.com/discover/what-is-vibe-cod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hextris.io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37397"/>
            <a:ext cx="12192000" cy="172060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C28657-35CF-97FD-CD80-84DEDB112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7" y="5505709"/>
            <a:ext cx="9150187" cy="10194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solidFill>
                  <a:srgbClr val="FFAA79"/>
                </a:solidFill>
              </a:rPr>
              <a:t>Vibe Coding Brownfield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196F58-4F7A-EE84-19D4-6A62E2829E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966" r="5898" b="11910"/>
          <a:stretch>
            <a:fillRect/>
          </a:stretch>
        </p:blipFill>
        <p:spPr>
          <a:xfrm>
            <a:off x="20" y="0"/>
            <a:ext cx="12191980" cy="5137397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42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600B-22D2-653A-95C4-F5DE403B7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US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Task 1: Understand the Codebase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FB703-A5F3-DD38-C5DE-E0C062648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Hextris</a:t>
            </a:r>
            <a:r>
              <a:rPr lang="en-US" dirty="0"/>
              <a:t> Codebase: </a:t>
            </a:r>
            <a:r>
              <a:rPr lang="en-US" dirty="0">
                <a:hlinkClick r:id="rId2"/>
              </a:rPr>
              <a:t>https://github.com/Hextris/hextris</a:t>
            </a:r>
            <a:endParaRPr lang="en-US" dirty="0"/>
          </a:p>
          <a:p>
            <a:pPr>
              <a:spcBef>
                <a:spcPts val="2200"/>
              </a:spcBef>
            </a:pPr>
            <a:r>
              <a:rPr lang="en-US" dirty="0"/>
              <a:t>Use AI to understand how the code works</a:t>
            </a:r>
          </a:p>
          <a:p>
            <a:pPr lvl="1"/>
            <a:r>
              <a:rPr lang="en-US" dirty="0"/>
              <a:t>Ask it to generate documentation or diagrams</a:t>
            </a:r>
          </a:p>
          <a:p>
            <a:pPr>
              <a:spcBef>
                <a:spcPts val="2200"/>
              </a:spcBef>
            </a:pPr>
            <a:r>
              <a:rPr lang="en-US" dirty="0"/>
              <a:t>Explain it to another student near you using the docs</a:t>
            </a:r>
          </a:p>
          <a:p>
            <a:pPr lvl="1"/>
            <a:r>
              <a:rPr lang="en-US" dirty="0"/>
              <a:t>Is it good? Correct? Useful? Comprehensive?</a:t>
            </a:r>
          </a:p>
          <a:p>
            <a:pPr>
              <a:spcBef>
                <a:spcPts val="2200"/>
              </a:spcBef>
            </a:pPr>
            <a:r>
              <a:rPr lang="en-US" dirty="0"/>
              <a:t>Then swap and let them explain to you</a:t>
            </a:r>
          </a:p>
        </p:txBody>
      </p:sp>
    </p:spTree>
    <p:extLst>
      <p:ext uri="{BB962C8B-B14F-4D97-AF65-F5344CB8AC3E}">
        <p14:creationId xmlns:p14="http://schemas.microsoft.com/office/powerpoint/2010/main" val="128592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BA5C-7FE4-E03C-EA06-11374FC6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001" dirty="0"/>
              <a:t>Task 2: Add a New Color Block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FA23A-D217-68B4-5E0B-60BF49BA9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game is too easy – another color will increase the difficulty!</a:t>
            </a:r>
          </a:p>
          <a:p>
            <a:r>
              <a:rPr lang="en-US" dirty="0"/>
              <a:t>Vibe code this new feature</a:t>
            </a:r>
          </a:p>
          <a:p>
            <a:r>
              <a:rPr lang="en-US" dirty="0"/>
              <a:t>Can you understand the code changes?</a:t>
            </a:r>
          </a:p>
          <a:p>
            <a:r>
              <a:rPr lang="en-US" dirty="0"/>
              <a:t>Test it – did it work correctly? 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161014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C776-C8ED-2259-5412-5B4F2864D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001" dirty="0"/>
              <a:t>Discussion: Hextris Tasks from 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4EA67-1A19-C998-EB01-52D949EE1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1: Understand the Codebase</a:t>
            </a:r>
          </a:p>
          <a:p>
            <a:r>
              <a:rPr lang="en-US" dirty="0"/>
              <a:t>Task 2: Add a New Color Block</a:t>
            </a:r>
          </a:p>
          <a:p>
            <a:endParaRPr lang="en-00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159660-96B7-A30F-BECA-0B559A2ACC23}"/>
              </a:ext>
            </a:extLst>
          </p:cNvPr>
          <p:cNvGrpSpPr/>
          <p:nvPr/>
        </p:nvGrpSpPr>
        <p:grpSpPr>
          <a:xfrm>
            <a:off x="2084731" y="3429000"/>
            <a:ext cx="8764898" cy="3224151"/>
            <a:chOff x="2570868" y="3268724"/>
            <a:chExt cx="8764898" cy="32241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FA5C81B-469D-2930-3904-110DB5A97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0868" y="3268724"/>
              <a:ext cx="3525132" cy="322415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597BBC-42F3-1FED-DD99-47CCD1DB40C9}"/>
                </a:ext>
              </a:extLst>
            </p:cNvPr>
            <p:cNvSpPr txBox="1"/>
            <p:nvPr/>
          </p:nvSpPr>
          <p:spPr>
            <a:xfrm>
              <a:off x="5902997" y="5184045"/>
              <a:ext cx="29474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hlinkClick r:id="rId3"/>
                </a:rPr>
                <a:t>https://hextris.io/</a:t>
              </a:r>
              <a:r>
                <a:rPr lang="en-US" sz="2800" dirty="0"/>
                <a:t> </a:t>
              </a:r>
              <a:endParaRPr lang="en-001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799147-44DD-937F-95B4-79800D2490A6}"/>
                </a:ext>
              </a:extLst>
            </p:cNvPr>
            <p:cNvSpPr txBox="1"/>
            <p:nvPr/>
          </p:nvSpPr>
          <p:spPr>
            <a:xfrm>
              <a:off x="5902997" y="5649780"/>
              <a:ext cx="54327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hlinkClick r:id="rId4"/>
                </a:rPr>
                <a:t>https://github.com/Hextris/hextris</a:t>
              </a:r>
              <a:endParaRPr lang="en-001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93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1BE7-B86A-3EFF-9689-3BABE220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D5FD3-5E7D-0CA0-DCEA-95B870D49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Activity to be continued next class</a:t>
            </a:r>
          </a:p>
          <a:p>
            <a:r>
              <a:rPr lang="en-001" dirty="0"/>
              <a:t>Collect ideas for H1 essay</a:t>
            </a:r>
          </a:p>
        </p:txBody>
      </p:sp>
    </p:spTree>
    <p:extLst>
      <p:ext uri="{BB962C8B-B14F-4D97-AF65-F5344CB8AC3E}">
        <p14:creationId xmlns:p14="http://schemas.microsoft.com/office/powerpoint/2010/main" val="112694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583FB-FAA5-AF7A-4057-DBF986ABE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DE4E5-C1D6-06B5-E045-45E87ACF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001" dirty="0"/>
              <a:t>Task 3: Students’ Choice!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7D976-6BDC-F7DF-CFB0-6CC023F34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with a partner what features we should add next</a:t>
            </a:r>
          </a:p>
          <a:p>
            <a:r>
              <a:rPr lang="en-US" dirty="0"/>
              <a:t>We will share ideas and vote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329120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C7A95-20C4-0199-B269-0FF8AE894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398F-04FC-F09D-C3D1-4598CC338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3594"/>
          </a:xfrm>
        </p:spPr>
        <p:txBody>
          <a:bodyPr>
            <a:normAutofit fontScale="90000"/>
          </a:bodyPr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Task 4: Add a “Ghost Block” That Adds to the Bottom of the Stack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807E1-9355-0F60-3AD4-DBD11D05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913"/>
            <a:ext cx="10515600" cy="3943049"/>
          </a:xfrm>
        </p:spPr>
        <p:txBody>
          <a:bodyPr/>
          <a:lstStyle/>
          <a:p>
            <a:r>
              <a:rPr lang="en-US" dirty="0"/>
              <a:t>Make a block that gets added to the bottom</a:t>
            </a:r>
          </a:p>
          <a:p>
            <a:r>
              <a:rPr lang="en-US" dirty="0"/>
              <a:t>It should look visually different</a:t>
            </a:r>
          </a:p>
          <a:p>
            <a:r>
              <a:rPr lang="en-US" dirty="0"/>
              <a:t>Do you understand how it works?</a:t>
            </a:r>
          </a:p>
          <a:p>
            <a:r>
              <a:rPr lang="en-US" dirty="0"/>
              <a:t>How did you test it? Any bugs? How confident are you?</a:t>
            </a:r>
          </a:p>
        </p:txBody>
      </p:sp>
    </p:spTree>
    <p:extLst>
      <p:ext uri="{BB962C8B-B14F-4D97-AF65-F5344CB8AC3E}">
        <p14:creationId xmlns:p14="http://schemas.microsoft.com/office/powerpoint/2010/main" val="29490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A8BCA-2B14-5824-E688-4D0954B21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35981-1EB2-5663-F9AB-08F9FE41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Task 5: Add Automated Tests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2A908-B985-8C32-752D-6B0A52FE7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Brainstorm with AI how to add automated testing</a:t>
            </a:r>
          </a:p>
          <a:p>
            <a:r>
              <a:rPr lang="en-US" dirty="0"/>
              <a:t>Add unit tests to the project</a:t>
            </a:r>
          </a:p>
          <a:p>
            <a:r>
              <a:rPr lang="en-US" dirty="0"/>
              <a:t>How do you run the tests?</a:t>
            </a:r>
          </a:p>
          <a:p>
            <a:r>
              <a:rPr lang="en-US" dirty="0"/>
              <a:t>Are they passing or failing?</a:t>
            </a:r>
          </a:p>
          <a:p>
            <a:r>
              <a:rPr lang="en-US" dirty="0"/>
              <a:t>How many did you add? Where?</a:t>
            </a:r>
          </a:p>
        </p:txBody>
      </p:sp>
    </p:spTree>
    <p:extLst>
      <p:ext uri="{BB962C8B-B14F-4D97-AF65-F5344CB8AC3E}">
        <p14:creationId xmlns:p14="http://schemas.microsoft.com/office/powerpoint/2010/main" val="1340198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B769A-44BC-0537-8EC4-1D93A67FB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8521-08D5-714A-5E0A-44631895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Task 6: Add Local Multiplayer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51349-A350-5785-F26C-A0408760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Add local multiplayer that shows you and another player side by side while playing</a:t>
            </a:r>
          </a:p>
          <a:p>
            <a:r>
              <a:rPr lang="en-US" dirty="0"/>
              <a:t>Left player uses WASD, right player uses arrow keys</a:t>
            </a:r>
          </a:p>
          <a:p>
            <a:r>
              <a:rPr lang="en-US" dirty="0"/>
              <a:t>Continues until both players lose then show both scores </a:t>
            </a:r>
          </a:p>
        </p:txBody>
      </p:sp>
      <p:pic>
        <p:nvPicPr>
          <p:cNvPr id="4" name="Picture 2" descr="[Tetris 99] Side-to-side comparison: Doremy vs. amemiya (あめみや) (4-minutes  advantage 1v1)">
            <a:extLst>
              <a:ext uri="{FF2B5EF4-FFF2-40B4-BE49-F238E27FC236}">
                <a16:creationId xmlns:a16="http://schemas.microsoft.com/office/drawing/2014/main" id="{5D8029AB-BF84-50C7-B07B-288FC7D0F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847855"/>
            <a:ext cx="5991225" cy="33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08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1813C-093C-C80F-3429-14ADA2AE9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8E375-9EAB-F5E6-CE36-942892F0E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Complete Homework H1 essay </a:t>
            </a:r>
            <a:r>
              <a:rPr lang="en-001" dirty="0">
                <a:solidFill>
                  <a:srgbClr val="FFFC00"/>
                </a:solidFill>
              </a:rPr>
              <a:t>– due before next class!</a:t>
            </a:r>
          </a:p>
          <a:p>
            <a:r>
              <a:rPr lang="en-001" dirty="0"/>
              <a:t>Assignment: Form Project Teams </a:t>
            </a:r>
            <a:r>
              <a:rPr lang="en-001" dirty="0">
                <a:solidFill>
                  <a:srgbClr val="FFFC00"/>
                </a:solidFill>
              </a:rPr>
              <a:t>– due in 1 week!</a:t>
            </a:r>
          </a:p>
        </p:txBody>
      </p:sp>
    </p:spTree>
    <p:extLst>
      <p:ext uri="{BB962C8B-B14F-4D97-AF65-F5344CB8AC3E}">
        <p14:creationId xmlns:p14="http://schemas.microsoft.com/office/powerpoint/2010/main" val="401435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6A5C0-ED18-1954-5B00-7B6B17E98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B1D172-6A20-D55D-1385-19203BAD0F35}"/>
              </a:ext>
            </a:extLst>
          </p:cNvPr>
          <p:cNvSpPr txBox="1"/>
          <p:nvPr/>
        </p:nvSpPr>
        <p:spPr>
          <a:xfrm>
            <a:off x="56266" y="6619101"/>
            <a:ext cx="121357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001" sz="1200" dirty="0">
                <a:solidFill>
                  <a:schemeClr val="tx2">
                    <a:lumMod val="75000"/>
                  </a:schemeClr>
                </a:solidFill>
              </a:rPr>
              <a:t>Source: ProgrammerHumor.io (2026) </a:t>
            </a:r>
            <a:r>
              <a:rPr lang="en-001" sz="1200" dirty="0">
                <a:hlinkClick r:id="rId2"/>
              </a:rPr>
              <a:t>https://programmerhumor.io/programming-memes/can-you-explain-how-it-works-9f3w</a:t>
            </a:r>
            <a:endParaRPr lang="en-001" sz="1200" dirty="0"/>
          </a:p>
        </p:txBody>
      </p:sp>
      <p:pic>
        <p:nvPicPr>
          <p:cNvPr id="2050" name="Picture 2" descr="Can You Explain How It Works">
            <a:extLst>
              <a:ext uri="{FF2B5EF4-FFF2-40B4-BE49-F238E27FC236}">
                <a16:creationId xmlns:a16="http://schemas.microsoft.com/office/drawing/2014/main" id="{7D7DFDF5-3EA8-F04B-19F8-74D731601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55" y="0"/>
            <a:ext cx="5050890" cy="652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an You Explain How It Works">
            <a:extLst>
              <a:ext uri="{FF2B5EF4-FFF2-40B4-BE49-F238E27FC236}">
                <a16:creationId xmlns:a16="http://schemas.microsoft.com/office/drawing/2014/main" id="{D58C3684-989D-0F72-DB60-B0E05991FD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63"/>
          <a:stretch>
            <a:fillRect/>
          </a:stretch>
        </p:blipFill>
        <p:spPr bwMode="auto">
          <a:xfrm>
            <a:off x="3570555" y="0"/>
            <a:ext cx="5050890" cy="337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/vibecoding - Vibe- Coding Vibe- Debugging">
            <a:extLst>
              <a:ext uri="{FF2B5EF4-FFF2-40B4-BE49-F238E27FC236}">
                <a16:creationId xmlns:a16="http://schemas.microsoft.com/office/drawing/2014/main" id="{3C892639-7D65-AAA9-39EA-FA2DE8A8E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861" y="218993"/>
            <a:ext cx="6614277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799C85-2A5D-17D5-86CE-3AD80DBF0257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001" sz="1200" dirty="0">
                <a:solidFill>
                  <a:schemeClr val="tx2">
                    <a:lumMod val="75000"/>
                  </a:schemeClr>
                </a:solidFill>
              </a:rPr>
              <a:t>Source: My Vibe Coding Journey (2025) </a:t>
            </a:r>
            <a:r>
              <a:rPr lang="en-US" sz="1200" dirty="0">
                <a:hlinkClick r:id="rId3"/>
              </a:rPr>
              <a:t>https://www.reddit.com/r/vibecoding/comments/1mge229/my_vibe_coding_journey/</a:t>
            </a:r>
            <a:endParaRPr lang="en-001" sz="1200" dirty="0"/>
          </a:p>
        </p:txBody>
      </p:sp>
      <p:pic>
        <p:nvPicPr>
          <p:cNvPr id="2" name="Picture 2" descr="r/vibecoding - Vibe- Coding Vibe- Debugging">
            <a:extLst>
              <a:ext uri="{FF2B5EF4-FFF2-40B4-BE49-F238E27FC236}">
                <a16:creationId xmlns:a16="http://schemas.microsoft.com/office/drawing/2014/main" id="{5AE2E508-414E-F1EB-C334-4062CB6AF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57"/>
          <a:stretch>
            <a:fillRect/>
          </a:stretch>
        </p:blipFill>
        <p:spPr bwMode="auto">
          <a:xfrm>
            <a:off x="2788861" y="218992"/>
            <a:ext cx="3144579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1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en Vibes Meet Technical Requirements">
            <a:extLst>
              <a:ext uri="{FF2B5EF4-FFF2-40B4-BE49-F238E27FC236}">
                <a16:creationId xmlns:a16="http://schemas.microsoft.com/office/drawing/2014/main" id="{408656EB-7053-5ACA-1E95-EB1F4B835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33350"/>
            <a:ext cx="66040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en Vibes Meet Technical Requirements">
            <a:extLst>
              <a:ext uri="{FF2B5EF4-FFF2-40B4-BE49-F238E27FC236}">
                <a16:creationId xmlns:a16="http://schemas.microsoft.com/office/drawing/2014/main" id="{E62F823F-35E0-AEA5-17C2-63D3C6BF9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0"/>
          <a:stretch>
            <a:fillRect/>
          </a:stretch>
        </p:blipFill>
        <p:spPr bwMode="auto">
          <a:xfrm>
            <a:off x="2794000" y="133350"/>
            <a:ext cx="3414295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86426F-D464-CCD3-D2D7-3F7ECF550606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001" sz="1200" dirty="0">
                <a:solidFill>
                  <a:schemeClr val="tx2">
                    <a:lumMod val="75000"/>
                  </a:schemeClr>
                </a:solidFill>
              </a:rPr>
              <a:t>Source: ProgrammerHumor.io (2026) </a:t>
            </a:r>
            <a:r>
              <a:rPr lang="en-US" sz="1200" dirty="0">
                <a:hlinkClick r:id="rId3"/>
              </a:rPr>
              <a:t>https://programmerhumor.io/programming-memes/when-vibes-meet-technical-requirements-7q30</a:t>
            </a:r>
            <a:endParaRPr lang="en-001" sz="1200" dirty="0"/>
          </a:p>
        </p:txBody>
      </p:sp>
      <p:pic>
        <p:nvPicPr>
          <p:cNvPr id="3" name="Picture 2" descr="When Vibes Meet Technical Requirements">
            <a:extLst>
              <a:ext uri="{FF2B5EF4-FFF2-40B4-BE49-F238E27FC236}">
                <a16:creationId xmlns:a16="http://schemas.microsoft.com/office/drawing/2014/main" id="{5F3ED828-76C7-6A10-9A9C-4211EB811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60"/>
          <a:stretch>
            <a:fillRect/>
          </a:stretch>
        </p:blipFill>
        <p:spPr bwMode="auto">
          <a:xfrm>
            <a:off x="2794000" y="133350"/>
            <a:ext cx="6604000" cy="32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3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be Coding Won't Replace Me">
            <a:extLst>
              <a:ext uri="{FF2B5EF4-FFF2-40B4-BE49-F238E27FC236}">
                <a16:creationId xmlns:a16="http://schemas.microsoft.com/office/drawing/2014/main" id="{8FC39E2B-2890-62FC-F4EF-F94F70E6D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419" y="404734"/>
            <a:ext cx="9141161" cy="56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31FAB4-2940-941C-CFBB-B38834F0566C}"/>
              </a:ext>
            </a:extLst>
          </p:cNvPr>
          <p:cNvSpPr txBox="1"/>
          <p:nvPr/>
        </p:nvSpPr>
        <p:spPr>
          <a:xfrm>
            <a:off x="0" y="6581001"/>
            <a:ext cx="1219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001" sz="1200" dirty="0">
                <a:solidFill>
                  <a:schemeClr val="tx2">
                    <a:lumMod val="75000"/>
                  </a:schemeClr>
                </a:solidFill>
              </a:rPr>
              <a:t>Source: ProgrammerHumor.io (2025) </a:t>
            </a:r>
            <a:r>
              <a:rPr lang="en-US" sz="1200" dirty="0">
                <a:hlinkClick r:id="rId3"/>
              </a:rPr>
              <a:t>https://programmerhumor.io/ai-memes/vibe-coding-wont-replace-me-v5td</a:t>
            </a:r>
            <a:endParaRPr lang="en-001" sz="1200" dirty="0"/>
          </a:p>
        </p:txBody>
      </p:sp>
      <p:pic>
        <p:nvPicPr>
          <p:cNvPr id="3" name="Picture 2" descr="Vibe Coding Won't Replace Me">
            <a:extLst>
              <a:ext uri="{FF2B5EF4-FFF2-40B4-BE49-F238E27FC236}">
                <a16:creationId xmlns:a16="http://schemas.microsoft.com/office/drawing/2014/main" id="{89442C96-9D2A-9327-B70A-437D5D480D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2"/>
          <a:stretch>
            <a:fillRect/>
          </a:stretch>
        </p:blipFill>
        <p:spPr bwMode="auto">
          <a:xfrm>
            <a:off x="1525419" y="404733"/>
            <a:ext cx="4475331" cy="56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0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D4BF-B02B-EFAE-3B2B-624A87A40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001" dirty="0"/>
              <a:t>Remember </a:t>
            </a:r>
            <a:r>
              <a:rPr lang="en-001" dirty="0">
                <a:solidFill>
                  <a:srgbClr val="FFFC00"/>
                </a:solidFill>
              </a:rPr>
              <a:t>Vibe Coding</a:t>
            </a:r>
            <a:r>
              <a:rPr lang="en-001" dirty="0"/>
              <a:t>? Well…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24017-A523-6D21-5075-9B4CE743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5126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001" dirty="0"/>
              <a:t>Two uses of term have become common:</a:t>
            </a:r>
          </a:p>
          <a:p>
            <a:pPr>
              <a:spcBef>
                <a:spcPts val="2200"/>
              </a:spcBef>
            </a:pPr>
            <a:r>
              <a:rPr lang="en-001" dirty="0"/>
              <a:t>“Pure” Vibe Coding</a:t>
            </a:r>
          </a:p>
          <a:p>
            <a:pPr lvl="1"/>
            <a:r>
              <a:rPr lang="en-001" dirty="0"/>
              <a:t>Strict aherence to Karpathy’s original conception</a:t>
            </a:r>
          </a:p>
          <a:p>
            <a:pPr lvl="1"/>
            <a:r>
              <a:rPr lang="en-001" dirty="0"/>
              <a:t>Human never even looks at the code</a:t>
            </a:r>
          </a:p>
          <a:p>
            <a:pPr lvl="1"/>
            <a:r>
              <a:rPr lang="en-001" dirty="0"/>
              <a:t>Considered best for rapid prototyping</a:t>
            </a:r>
          </a:p>
          <a:p>
            <a:pPr lvl="1"/>
            <a:r>
              <a:rPr lang="en-001" dirty="0"/>
              <a:t>Known weaknesses: code quality, security, debugging</a:t>
            </a:r>
          </a:p>
          <a:p>
            <a:pPr>
              <a:spcBef>
                <a:spcPts val="2200"/>
              </a:spcBef>
            </a:pPr>
            <a:r>
              <a:rPr lang="en-US" dirty="0"/>
              <a:t>Responsible AI-Assisted Development</a:t>
            </a:r>
          </a:p>
          <a:p>
            <a:pPr lvl="1"/>
            <a:r>
              <a:rPr lang="en-US" dirty="0"/>
              <a:t>AI acts as collaborator or “pair programmer”</a:t>
            </a:r>
          </a:p>
          <a:p>
            <a:pPr lvl="1"/>
            <a:r>
              <a:rPr lang="en-US" dirty="0"/>
              <a:t>AI viewed as “junior developer” who can type 10,000 words per minute</a:t>
            </a:r>
          </a:p>
          <a:p>
            <a:pPr lvl="1"/>
            <a:r>
              <a:rPr lang="en-US" dirty="0"/>
              <a:t>Human acts as “AI conductor”, guides AI to write code</a:t>
            </a:r>
          </a:p>
          <a:p>
            <a:pPr lvl="1"/>
            <a:r>
              <a:rPr lang="en-US" dirty="0"/>
              <a:t>Human rigorously reviews, comprehends, and tests code</a:t>
            </a:r>
          </a:p>
          <a:p>
            <a:pPr lvl="1"/>
            <a:r>
              <a:rPr lang="en-US" dirty="0"/>
              <a:t>Human takes full responsibility for code</a:t>
            </a:r>
            <a:endParaRPr lang="en-0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2D085-FF85-B121-A732-9ABA6E5D2C14}"/>
              </a:ext>
            </a:extLst>
          </p:cNvPr>
          <p:cNvSpPr txBox="1"/>
          <p:nvPr/>
        </p:nvSpPr>
        <p:spPr>
          <a:xfrm>
            <a:off x="2893942" y="6470413"/>
            <a:ext cx="929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dirty="0">
                <a:solidFill>
                  <a:schemeClr val="tx2">
                    <a:lumMod val="75000"/>
                  </a:schemeClr>
                </a:solidFill>
              </a:rPr>
              <a:t>Source: What Is Vibe Coding? (2025) </a:t>
            </a:r>
            <a:r>
              <a:rPr lang="en-US" dirty="0">
                <a:hlinkClick r:id="rId2"/>
              </a:rPr>
              <a:t>https://cloud.google.com/discover/what-is-vibe-coding</a:t>
            </a:r>
            <a:endParaRPr lang="en-00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033D8-391C-58E1-DCB8-CB3A06F7BED3}"/>
              </a:ext>
            </a:extLst>
          </p:cNvPr>
          <p:cNvSpPr txBox="1"/>
          <p:nvPr/>
        </p:nvSpPr>
        <p:spPr>
          <a:xfrm>
            <a:off x="7065681" y="3886859"/>
            <a:ext cx="3094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001" sz="3200" dirty="0">
                <a:solidFill>
                  <a:srgbClr val="FFFC00"/>
                </a:solidFill>
              </a:rPr>
              <a:t>⇦ Today’s Focus</a:t>
            </a:r>
          </a:p>
        </p:txBody>
      </p:sp>
    </p:spTree>
    <p:extLst>
      <p:ext uri="{BB962C8B-B14F-4D97-AF65-F5344CB8AC3E}">
        <p14:creationId xmlns:p14="http://schemas.microsoft.com/office/powerpoint/2010/main" val="338492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14C2-5AB1-33FF-C190-C4983D35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Greenfield vs Brownfield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263D-EC38-214C-CB27-DD358DEA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45487" cy="4351338"/>
          </a:xfrm>
        </p:spPr>
        <p:txBody>
          <a:bodyPr/>
          <a:lstStyle/>
          <a:p>
            <a:r>
              <a:rPr lang="en-00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Greenfield</a:t>
            </a:r>
            <a:r>
              <a:rPr lang="en-001" dirty="0"/>
              <a:t>: Build from scratch</a:t>
            </a:r>
          </a:p>
          <a:p>
            <a:pPr lvl="1"/>
            <a:r>
              <a:rPr lang="en-001" dirty="0"/>
              <a:t>Like vibe coding activity from last class</a:t>
            </a:r>
          </a:p>
          <a:p>
            <a:pPr>
              <a:spcBef>
                <a:spcPts val="2200"/>
              </a:spcBef>
            </a:pPr>
            <a:r>
              <a:rPr lang="en-00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Brownfield</a:t>
            </a:r>
            <a:r>
              <a:rPr lang="en-001" dirty="0"/>
              <a:t>: Build upon existing codebase</a:t>
            </a:r>
          </a:p>
          <a:p>
            <a:pPr lvl="1"/>
            <a:r>
              <a:rPr lang="en-001" dirty="0"/>
              <a:t>Historically a challenge for pure vibe coding</a:t>
            </a:r>
          </a:p>
          <a:p>
            <a:pPr lvl="1"/>
            <a:r>
              <a:rPr lang="en-001" dirty="0"/>
              <a:t>This week’s activity! 😁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F5627-079A-9FE1-AFD5-5E1F5C66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96" t="14438" r="53045" b="14438"/>
          <a:stretch>
            <a:fillRect/>
          </a:stretch>
        </p:blipFill>
        <p:spPr>
          <a:xfrm>
            <a:off x="9483687" y="0"/>
            <a:ext cx="2708314" cy="6858000"/>
          </a:xfrm>
          <a:prstGeom prst="rect">
            <a:avLst/>
          </a:prstGeom>
          <a:effectLst>
            <a:outerShdw blurRad="190500" dist="63500" dir="5400000" sx="98000" sy="98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959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6C83-3976-6467-B894-43D08FBC1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Shall We Play a Game?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D7FE55-7FBD-9FF1-E561-B413B82D1692}"/>
              </a:ext>
            </a:extLst>
          </p:cNvPr>
          <p:cNvSpPr txBox="1"/>
          <p:nvPr/>
        </p:nvSpPr>
        <p:spPr>
          <a:xfrm>
            <a:off x="1298779" y="2152789"/>
            <a:ext cx="45928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001" sz="7200" dirty="0">
                <a:solidFill>
                  <a:srgbClr val="FF7E79"/>
                </a:solidFill>
              </a:rPr>
              <a:t>H</a:t>
            </a:r>
            <a:r>
              <a:rPr lang="en-001" sz="7200" dirty="0">
                <a:solidFill>
                  <a:srgbClr val="FFD400"/>
                </a:solidFill>
              </a:rPr>
              <a:t>e</a:t>
            </a:r>
            <a:r>
              <a:rPr lang="en-001" sz="7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x</a:t>
            </a:r>
            <a:r>
              <a:rPr lang="en-001" sz="7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en-001" sz="7200" dirty="0">
                <a:solidFill>
                  <a:srgbClr val="FF7E79"/>
                </a:solidFill>
              </a:rPr>
              <a:t>r</a:t>
            </a:r>
            <a:r>
              <a:rPr lang="en-001" sz="7200" dirty="0">
                <a:solidFill>
                  <a:srgbClr val="FFD400"/>
                </a:solidFill>
              </a:rPr>
              <a:t>i</a:t>
            </a:r>
            <a:r>
              <a:rPr lang="en-001" sz="7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</a:p>
          <a:p>
            <a:pPr algn="ctr"/>
            <a:r>
              <a:rPr lang="en-US" sz="4800" dirty="0">
                <a:hlinkClick r:id="rId2"/>
              </a:rPr>
              <a:t>https://hextris.io</a:t>
            </a:r>
            <a:endParaRPr lang="en-001" sz="4800" dirty="0"/>
          </a:p>
        </p:txBody>
      </p:sp>
      <p:pic>
        <p:nvPicPr>
          <p:cNvPr id="5" name="Picture 4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24486575-B35D-2167-5AE5-093DDF32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168" y="662781"/>
            <a:ext cx="4774077" cy="583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1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A44FC-BA33-568E-BF52-9A0850230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US" sz="36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Vibe Coding New Features for an Existing Project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BACE3-9271-D34A-DC33-6B3CE19E6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VS Code + GitHub Copilot to </a:t>
            </a:r>
            <a:r>
              <a:rPr lang="en-US" dirty="0">
                <a:solidFill>
                  <a:srgbClr val="FFFC00"/>
                </a:solidFill>
              </a:rPr>
              <a:t>vibe code</a:t>
            </a:r>
          </a:p>
          <a:p>
            <a:r>
              <a:rPr lang="en-US" dirty="0"/>
              <a:t>Work individually</a:t>
            </a:r>
          </a:p>
          <a:p>
            <a:pPr lvl="1"/>
            <a:r>
              <a:rPr lang="en-US" dirty="0"/>
              <a:t>But feel free to talk or ask questions</a:t>
            </a:r>
          </a:p>
          <a:p>
            <a:r>
              <a:rPr lang="en-US" dirty="0">
                <a:solidFill>
                  <a:srgbClr val="FFFC00"/>
                </a:solidFill>
              </a:rPr>
              <a:t>Rely on AI as much as possible</a:t>
            </a:r>
          </a:p>
          <a:p>
            <a:pPr lvl="1"/>
            <a:r>
              <a:rPr lang="en-US" dirty="0"/>
              <a:t>Don’t write any code yourself – let the AI do it!</a:t>
            </a:r>
          </a:p>
          <a:p>
            <a:pPr lvl="1"/>
            <a:r>
              <a:rPr lang="en-US" dirty="0"/>
              <a:t>AI can help you set up your dev environment too!</a:t>
            </a:r>
          </a:p>
          <a:p>
            <a:r>
              <a:rPr lang="en-US" dirty="0">
                <a:solidFill>
                  <a:srgbClr val="FFFC00"/>
                </a:solidFill>
              </a:rPr>
              <a:t>Try to understand the code this time</a:t>
            </a:r>
          </a:p>
          <a:p>
            <a:pPr lvl="1"/>
            <a:r>
              <a:rPr lang="en-US" dirty="0"/>
              <a:t>As in responsible AI-assisted development</a:t>
            </a:r>
          </a:p>
          <a:p>
            <a:pPr lvl="1"/>
            <a:r>
              <a:rPr lang="en-US" dirty="0"/>
              <a:t>AI can assist with code comprehension too!</a:t>
            </a:r>
          </a:p>
        </p:txBody>
      </p:sp>
    </p:spTree>
    <p:extLst>
      <p:ext uri="{BB962C8B-B14F-4D97-AF65-F5344CB8AC3E}">
        <p14:creationId xmlns:p14="http://schemas.microsoft.com/office/powerpoint/2010/main" val="1291889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2241</TotalTime>
  <Words>703</Words>
  <Application>Microsoft Macintosh PowerPoint</Application>
  <PresentationFormat>Widescreen</PresentationFormat>
  <Paragraphs>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Vibe Coding Brownfield Projects</vt:lpstr>
      <vt:lpstr>PowerPoint Presentation</vt:lpstr>
      <vt:lpstr>PowerPoint Presentation</vt:lpstr>
      <vt:lpstr>PowerPoint Presentation</vt:lpstr>
      <vt:lpstr>PowerPoint Presentation</vt:lpstr>
      <vt:lpstr>Remember Vibe Coding? Well…</vt:lpstr>
      <vt:lpstr>Greenfield vs Brownfield Projects</vt:lpstr>
      <vt:lpstr>Shall We Play a Game?</vt:lpstr>
      <vt:lpstr>Activity Vibe Coding New Features for an Existing Project</vt:lpstr>
      <vt:lpstr>Activity Task 1: Understand the Codebase</vt:lpstr>
      <vt:lpstr>Activity Task 2: Add a New Color Block</vt:lpstr>
      <vt:lpstr>Activity Discussion: Hextris Tasks from Last Class</vt:lpstr>
      <vt:lpstr>What’s Next?</vt:lpstr>
      <vt:lpstr>Activity Task 3: Students’ Choice!</vt:lpstr>
      <vt:lpstr>Activity Task 4: Add a “Ghost Block” That Adds to the Bottom of the Stack</vt:lpstr>
      <vt:lpstr>Activity Task 5: Add Automated Tests</vt:lpstr>
      <vt:lpstr>Activity Task 6: Add Local Multiplayer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53</cp:revision>
  <dcterms:created xsi:type="dcterms:W3CDTF">2026-01-24T19:25:39Z</dcterms:created>
  <dcterms:modified xsi:type="dcterms:W3CDTF">2026-02-03T02:52:29Z</dcterms:modified>
</cp:coreProperties>
</file>