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64" r:id="rId3"/>
    <p:sldId id="258" r:id="rId4"/>
    <p:sldId id="259" r:id="rId5"/>
    <p:sldId id="265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0FF"/>
    <a:srgbClr val="00FDFF"/>
    <a:srgbClr val="FFFC00"/>
    <a:srgbClr val="FFAA79"/>
    <a:srgbClr val="FFAA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0"/>
    <p:restoredTop sz="91224"/>
  </p:normalViewPr>
  <p:slideViewPr>
    <p:cSldViewPr snapToGrid="0">
      <p:cViewPr varScale="1">
        <p:scale>
          <a:sx n="112" d="100"/>
          <a:sy n="112" d="100"/>
        </p:scale>
        <p:origin x="6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8A50B-4E59-DE4B-8CE0-5DFE68BC772B}" type="datetimeFigureOut">
              <a:rPr lang="en-001" smtClean="0"/>
              <a:t>26/01/2026</a:t>
            </a:fld>
            <a:endParaRPr lang="en-001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001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77E56-6F2B-C743-8EA4-97E8FB04A8D6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017782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001" dirty="0"/>
              <a:t>AI slop </a:t>
            </a:r>
            <a:r>
              <a:rPr lang="en-001"/>
              <a:t>image made </a:t>
            </a:r>
            <a:r>
              <a:rPr lang="en-001" dirty="0"/>
              <a:t>using Gemini 3 Pro (</a:t>
            </a:r>
            <a:r>
              <a:rPr lang="en-US" dirty="0"/>
              <a:t>https://</a:t>
            </a:r>
            <a:r>
              <a:rPr lang="en-US" dirty="0" err="1"/>
              <a:t>gemini.google.com</a:t>
            </a:r>
            <a:r>
              <a:rPr lang="en-US" dirty="0"/>
              <a:t>/share/e04c54f33ec2)</a:t>
            </a:r>
            <a:endParaRPr lang="en-00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77E56-6F2B-C743-8EA4-97E8FB04A8D6}" type="slidenum">
              <a:rPr lang="en-001" smtClean="0"/>
              <a:t>1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877827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001" dirty="0"/>
              <a:t>About ”vibe coding”… Andrej Karpathy coined the term in Feb 2025, and it has since entering the popular vernacular.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77E56-6F2B-C743-8EA4-97E8FB04A8D6}" type="slidenum">
              <a:rPr lang="en-001" smtClean="0"/>
              <a:t>2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923961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001" dirty="0"/>
              <a:t>Vibe coding appears as a slang word in the Merriam-Webster Dictionary (2025).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77E56-6F2B-C743-8EA4-97E8FB04A8D6}" type="slidenum">
              <a:rPr lang="en-001" smtClean="0"/>
              <a:t>3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927695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001" dirty="0"/>
              <a:t>Vibe coding has a wikipedia entry (2025).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177E56-6F2B-C743-8EA4-97E8FB04A8D6}" type="slidenum">
              <a:rPr lang="en-001" smtClean="0"/>
              <a:t>4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032749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7716-D1A3-7A45-A625-7774CF662E1E}" type="datetimeFigureOut">
              <a:rPr lang="en-001" smtClean="0"/>
              <a:t>26/01/2026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0AC2-101F-ED4D-B43C-5EC1239B6EA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71126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7716-D1A3-7A45-A625-7774CF662E1E}" type="datetimeFigureOut">
              <a:rPr lang="en-001" smtClean="0"/>
              <a:t>26/01/2026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0AC2-101F-ED4D-B43C-5EC1239B6EA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83339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7716-D1A3-7A45-A625-7774CF662E1E}" type="datetimeFigureOut">
              <a:rPr lang="en-001" smtClean="0"/>
              <a:t>26/01/2026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0AC2-101F-ED4D-B43C-5EC1239B6EA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66650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7716-D1A3-7A45-A625-7774CF662E1E}" type="datetimeFigureOut">
              <a:rPr lang="en-001" smtClean="0"/>
              <a:t>26/01/2026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0AC2-101F-ED4D-B43C-5EC1239B6EA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214363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7716-D1A3-7A45-A625-7774CF662E1E}" type="datetimeFigureOut">
              <a:rPr lang="en-001" smtClean="0"/>
              <a:t>26/01/2026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0AC2-101F-ED4D-B43C-5EC1239B6EA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6197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7716-D1A3-7A45-A625-7774CF662E1E}" type="datetimeFigureOut">
              <a:rPr lang="en-001" smtClean="0"/>
              <a:t>26/01/2026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0AC2-101F-ED4D-B43C-5EC1239B6EA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5311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7716-D1A3-7A45-A625-7774CF662E1E}" type="datetimeFigureOut">
              <a:rPr lang="en-001" smtClean="0"/>
              <a:t>26/01/2026</a:t>
            </a:fld>
            <a:endParaRPr lang="en-001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0AC2-101F-ED4D-B43C-5EC1239B6EA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16552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7716-D1A3-7A45-A625-7774CF662E1E}" type="datetimeFigureOut">
              <a:rPr lang="en-001" smtClean="0"/>
              <a:t>26/01/2026</a:t>
            </a:fld>
            <a:endParaRPr lang="en-001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0AC2-101F-ED4D-B43C-5EC1239B6EA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157017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7716-D1A3-7A45-A625-7774CF662E1E}" type="datetimeFigureOut">
              <a:rPr lang="en-001" smtClean="0"/>
              <a:t>26/01/2026</a:t>
            </a:fld>
            <a:endParaRPr lang="en-001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0AC2-101F-ED4D-B43C-5EC1239B6EA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66388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7716-D1A3-7A45-A625-7774CF662E1E}" type="datetimeFigureOut">
              <a:rPr lang="en-001" smtClean="0"/>
              <a:t>26/01/2026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0AC2-101F-ED4D-B43C-5EC1239B6EA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571936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57716-D1A3-7A45-A625-7774CF662E1E}" type="datetimeFigureOut">
              <a:rPr lang="en-001" smtClean="0"/>
              <a:t>26/01/2026</a:t>
            </a:fld>
            <a:endParaRPr lang="en-001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00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80AC2-101F-ED4D-B43C-5EC1239B6EA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93533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5DD57716-D1A3-7A45-A625-7774CF662E1E}" type="datetimeFigureOut">
              <a:rPr lang="en-001" smtClean="0"/>
              <a:t>26/01/2026</a:t>
            </a:fld>
            <a:endParaRPr lang="en-00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00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AC780AC2-101F-ED4D-B43C-5EC1239B6EAD}" type="slidenum">
              <a:rPr lang="en-001" smtClean="0"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2726368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x.com/karpathy/status/1886192184808149383?lang=e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erriam-webster.com/slang/vibe-cod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ibe_cod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C6F0E-BA7B-59EC-2631-25BEC9FA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048" b="7235"/>
          <a:stretch>
            <a:fillRect/>
          </a:stretch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48321A7-1969-2FE3-81B4-48536E40E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6" y="5746071"/>
            <a:ext cx="7015499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FFAA79"/>
                </a:solidFill>
              </a:rPr>
              <a:t>Vibe Coding</a:t>
            </a:r>
          </a:p>
        </p:txBody>
      </p:sp>
    </p:spTree>
    <p:extLst>
      <p:ext uri="{BB962C8B-B14F-4D97-AF65-F5344CB8AC3E}">
        <p14:creationId xmlns:p14="http://schemas.microsoft.com/office/powerpoint/2010/main" val="355798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3BB99-B11D-673A-0FAE-648E58BD92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9355"/>
          <a:stretch>
            <a:fillRect/>
          </a:stretch>
        </p:blipFill>
        <p:spPr>
          <a:xfrm>
            <a:off x="2226845" y="0"/>
            <a:ext cx="7738309" cy="64886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8846E5-E0DF-3707-323A-B365D45C024C}"/>
              </a:ext>
            </a:extLst>
          </p:cNvPr>
          <p:cNvSpPr txBox="1"/>
          <p:nvPr/>
        </p:nvSpPr>
        <p:spPr>
          <a:xfrm>
            <a:off x="4859924" y="712324"/>
            <a:ext cx="2987613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001" sz="2400" dirty="0">
                <a:solidFill>
                  <a:srgbClr val="FF40FF"/>
                </a:solidFill>
              </a:rPr>
              <a:t>⇦ OpenAI Cofounder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BCC022-FD42-6EB2-92FC-682908E84B90}"/>
              </a:ext>
            </a:extLst>
          </p:cNvPr>
          <p:cNvSpPr txBox="1"/>
          <p:nvPr/>
        </p:nvSpPr>
        <p:spPr>
          <a:xfrm>
            <a:off x="2226845" y="6488668"/>
            <a:ext cx="773830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001" dirty="0">
                <a:solidFill>
                  <a:schemeClr val="tx2">
                    <a:lumMod val="50000"/>
                  </a:schemeClr>
                </a:solidFill>
              </a:rPr>
              <a:t>Source: </a:t>
            </a:r>
            <a:r>
              <a:rPr lang="en-US" dirty="0">
                <a:hlinkClick r:id="rId4"/>
              </a:rPr>
              <a:t>https://x.com/karpathy/status/1886192184808149383?lang=en</a:t>
            </a:r>
            <a:r>
              <a:rPr lang="en-US" dirty="0"/>
              <a:t> </a:t>
            </a:r>
            <a:endParaRPr lang="en-001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5F5971B-E678-19C2-7F8D-4C25676F7E54}"/>
              </a:ext>
            </a:extLst>
          </p:cNvPr>
          <p:cNvSpPr/>
          <p:nvPr/>
        </p:nvSpPr>
        <p:spPr>
          <a:xfrm>
            <a:off x="2318285" y="1493520"/>
            <a:ext cx="7557235" cy="670560"/>
          </a:xfrm>
          <a:prstGeom prst="roundRect">
            <a:avLst/>
          </a:prstGeom>
          <a:noFill/>
          <a:ln w="76200">
            <a:solidFill>
              <a:srgbClr val="FF40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001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A473EC6-A7A8-D5E6-3A29-4777D8F5C7F8}"/>
              </a:ext>
            </a:extLst>
          </p:cNvPr>
          <p:cNvCxnSpPr>
            <a:cxnSpLocks/>
          </p:cNvCxnSpPr>
          <p:nvPr/>
        </p:nvCxnSpPr>
        <p:spPr>
          <a:xfrm>
            <a:off x="3169920" y="6370320"/>
            <a:ext cx="1219200" cy="0"/>
          </a:xfrm>
          <a:prstGeom prst="line">
            <a:avLst/>
          </a:prstGeom>
          <a:ln w="76200">
            <a:solidFill>
              <a:srgbClr val="FF4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9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F5F90B5-6ECA-B510-4347-AA5F6AF89796}"/>
              </a:ext>
            </a:extLst>
          </p:cNvPr>
          <p:cNvGrpSpPr/>
          <p:nvPr/>
        </p:nvGrpSpPr>
        <p:grpSpPr>
          <a:xfrm>
            <a:off x="970456" y="0"/>
            <a:ext cx="10251088" cy="6858000"/>
            <a:chOff x="1188720" y="0"/>
            <a:chExt cx="10251088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AA61077-5D18-9A5C-5893-D59BDAE2225B}"/>
                </a:ext>
              </a:extLst>
            </p:cNvPr>
            <p:cNvSpPr/>
            <p:nvPr/>
          </p:nvSpPr>
          <p:spPr>
            <a:xfrm>
              <a:off x="1188720" y="0"/>
              <a:ext cx="10251088" cy="6858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001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C7FB2E3-B7AA-068C-CF31-787FE93E5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83972" y="265344"/>
              <a:ext cx="9860584" cy="6327312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C72713A-271B-29FD-F3AC-C85DE37A983C}"/>
              </a:ext>
            </a:extLst>
          </p:cNvPr>
          <p:cNvSpPr txBox="1"/>
          <p:nvPr/>
        </p:nvSpPr>
        <p:spPr>
          <a:xfrm>
            <a:off x="1360960" y="6488668"/>
            <a:ext cx="986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001" dirty="0">
                <a:solidFill>
                  <a:schemeClr val="tx2">
                    <a:lumMod val="50000"/>
                  </a:schemeClr>
                </a:solidFill>
              </a:rPr>
              <a:t>Source: Merriam-Webster Dictionary (2025) </a:t>
            </a:r>
            <a:r>
              <a:rPr lang="en-US" dirty="0">
                <a:hlinkClick r:id="rId4"/>
              </a:rPr>
              <a:t>https://www.merriam-webster.com/slang/vibe-coding</a:t>
            </a:r>
            <a:r>
              <a:rPr lang="en-US" dirty="0"/>
              <a:t> </a:t>
            </a:r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690506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EA292-A044-1666-0AB7-02E45EC47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6455"/>
          </a:xfrm>
        </p:spPr>
        <p:txBody>
          <a:bodyPr/>
          <a:lstStyle/>
          <a:p>
            <a:r>
              <a:rPr lang="en-001" dirty="0"/>
              <a:t>Vibe Coding</a:t>
            </a:r>
            <a:endParaRPr lang="en-001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39983-756B-3C84-7531-14FA4891B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320"/>
            <a:ext cx="6557010" cy="4759643"/>
          </a:xfrm>
        </p:spPr>
        <p:txBody>
          <a:bodyPr>
            <a:normAutofit/>
          </a:bodyPr>
          <a:lstStyle/>
          <a:p>
            <a:r>
              <a:rPr lang="en-US" dirty="0"/>
              <a:t>AI-assisted software development practice</a:t>
            </a:r>
          </a:p>
          <a:p>
            <a:r>
              <a:rPr lang="en-US" dirty="0"/>
              <a:t>AI chatbot-based approach to creating software </a:t>
            </a:r>
          </a:p>
          <a:p>
            <a:pPr lvl="1"/>
            <a:r>
              <a:rPr lang="en-US" dirty="0"/>
              <a:t>Developer describes project or task</a:t>
            </a:r>
          </a:p>
          <a:p>
            <a:pPr lvl="1"/>
            <a:r>
              <a:rPr lang="en-US" dirty="0"/>
              <a:t>AI generates code based on prompt</a:t>
            </a:r>
          </a:p>
          <a:p>
            <a:r>
              <a:rPr lang="en-US" dirty="0"/>
              <a:t>Developer does not review or edit code</a:t>
            </a:r>
          </a:p>
          <a:p>
            <a:pPr lvl="1"/>
            <a:r>
              <a:rPr lang="en-US" dirty="0"/>
              <a:t>Uses tools and execution results to evaluate code</a:t>
            </a:r>
          </a:p>
          <a:p>
            <a:pPr lvl="1"/>
            <a:r>
              <a:rPr lang="en-US" dirty="0"/>
              <a:t>Asks AI chatbot for improvements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BAA0C0-687B-9421-EA52-0F7CD679F2C5}"/>
              </a:ext>
            </a:extLst>
          </p:cNvPr>
          <p:cNvSpPr txBox="1"/>
          <p:nvPr/>
        </p:nvSpPr>
        <p:spPr>
          <a:xfrm>
            <a:off x="5377570" y="6488668"/>
            <a:ext cx="681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001" dirty="0">
                <a:solidFill>
                  <a:schemeClr val="tx2">
                    <a:lumMod val="90000"/>
                  </a:schemeClr>
                </a:solidFill>
              </a:rPr>
              <a:t>Source: Wikipedia (2025) </a:t>
            </a:r>
            <a:r>
              <a:rPr lang="en-US" dirty="0">
                <a:hlinkClick r:id="rId3"/>
              </a:rPr>
              <a:t>https://en.wikipedia.org/wiki/Vibe_coding</a:t>
            </a:r>
            <a:endParaRPr lang="en-00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808567-5E65-44FE-DA1C-AA2177925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4932" y="0"/>
            <a:ext cx="48599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94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72785-32C4-FA0E-71A1-C2A302287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16752-3047-162B-9DA5-7613B64AD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001" dirty="0"/>
              <a:t>Vibe coding activities</a:t>
            </a:r>
          </a:p>
          <a:p>
            <a:pPr lvl="1"/>
            <a:r>
              <a:rPr lang="en-001" dirty="0"/>
              <a:t>Today plus next 2 classes</a:t>
            </a:r>
          </a:p>
          <a:p>
            <a:pPr>
              <a:spcBef>
                <a:spcPts val="2200"/>
              </a:spcBef>
            </a:pPr>
            <a:r>
              <a:rPr lang="en-001" dirty="0"/>
              <a:t>But first, let me introduce Homework H1 reflection essay</a:t>
            </a:r>
          </a:p>
          <a:p>
            <a:pPr lvl="1"/>
            <a:r>
              <a:rPr lang="en-001" dirty="0"/>
              <a:t>So, you can begin thinking about it</a:t>
            </a:r>
          </a:p>
        </p:txBody>
      </p:sp>
    </p:spTree>
    <p:extLst>
      <p:ext uri="{BB962C8B-B14F-4D97-AF65-F5344CB8AC3E}">
        <p14:creationId xmlns:p14="http://schemas.microsoft.com/office/powerpoint/2010/main" val="4006255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46C48-E6CA-BDDD-AD21-AC5E42BAE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sz="3200" dirty="0">
                <a:solidFill>
                  <a:schemeClr val="tx2">
                    <a:lumMod val="90000"/>
                  </a:schemeClr>
                </a:solidFill>
              </a:rPr>
              <a:t>Activity</a:t>
            </a:r>
            <a:br>
              <a:rPr lang="en-001" sz="32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001" dirty="0"/>
              <a:t>Vibe Code New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E07D5-52B7-B028-0A77-28148F617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VS Code with GitHub Copilot</a:t>
            </a:r>
          </a:p>
          <a:p>
            <a:pPr lvl="1"/>
            <a:r>
              <a:rPr lang="en-US" dirty="0"/>
              <a:t>Prerequisite: Complete set-up assignment in Canvas</a:t>
            </a:r>
          </a:p>
          <a:p>
            <a:r>
              <a:rPr lang="en-US" dirty="0"/>
              <a:t>Vibe code new project from scratch</a:t>
            </a:r>
          </a:p>
          <a:p>
            <a:r>
              <a:rPr lang="en-US" dirty="0"/>
              <a:t>Work individually</a:t>
            </a:r>
          </a:p>
          <a:p>
            <a:pPr lvl="1"/>
            <a:r>
              <a:rPr lang="en-US" dirty="0"/>
              <a:t>But feel free to talk or ask questions</a:t>
            </a:r>
          </a:p>
          <a:p>
            <a:r>
              <a:rPr lang="en-US" dirty="0"/>
              <a:t>Rely on AI as much as possible</a:t>
            </a:r>
          </a:p>
          <a:p>
            <a:pPr lvl="1"/>
            <a:r>
              <a:rPr lang="en-US" dirty="0"/>
              <a:t>Don’t write any code yourself… that is what the AI is for!</a:t>
            </a:r>
          </a:p>
          <a:p>
            <a:pPr lvl="1"/>
            <a:r>
              <a:rPr lang="en-US" dirty="0"/>
              <a:t>Copilot can help you setup your dev environment too!</a:t>
            </a:r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80592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36BD-043F-A304-569B-AAC6B4550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sz="3200" dirty="0">
                <a:solidFill>
                  <a:schemeClr val="tx2">
                    <a:lumMod val="90000"/>
                  </a:schemeClr>
                </a:solidFill>
              </a:rPr>
              <a:t>Activity</a:t>
            </a:r>
            <a:br>
              <a:rPr lang="en-001" sz="32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001" dirty="0"/>
              <a:t>Project 1: Single-User Instagram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F62C3-784B-C9DE-280D-56957D9C4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Next.js</a:t>
            </a:r>
            <a:r>
              <a:rPr lang="en-US" dirty="0"/>
              <a:t> web app</a:t>
            </a:r>
          </a:p>
          <a:p>
            <a:r>
              <a:rPr lang="en-US" dirty="0" err="1"/>
              <a:t>Sqlite</a:t>
            </a:r>
            <a:r>
              <a:rPr lang="en-US" dirty="0"/>
              <a:t> database</a:t>
            </a:r>
          </a:p>
          <a:p>
            <a:r>
              <a:rPr lang="en-US" dirty="0"/>
              <a:t>Deploy locally</a:t>
            </a:r>
          </a:p>
          <a:p>
            <a:r>
              <a:rPr lang="en-US" dirty="0"/>
              <a:t>Required features:</a:t>
            </a:r>
          </a:p>
          <a:p>
            <a:pPr lvl="1"/>
            <a:r>
              <a:rPr lang="en-US" dirty="0"/>
              <a:t>Upload pictures</a:t>
            </a:r>
          </a:p>
          <a:p>
            <a:pPr lvl="1"/>
            <a:r>
              <a:rPr lang="en-US" dirty="0"/>
              <a:t>Display feed of uploaded pictures, sorted chronologically</a:t>
            </a:r>
          </a:p>
          <a:p>
            <a:pPr lvl="1"/>
            <a:r>
              <a:rPr lang="en-US" dirty="0"/>
              <a:t>App must have a logo you create (with AI!)</a:t>
            </a:r>
          </a:p>
          <a:p>
            <a:endParaRPr lang="en-US" dirty="0"/>
          </a:p>
          <a:p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3623736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C8E06-F3A8-8D9B-105D-20BB2DB60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sz="3200" dirty="0">
                <a:solidFill>
                  <a:schemeClr val="tx2">
                    <a:lumMod val="90000"/>
                  </a:schemeClr>
                </a:solidFill>
              </a:rPr>
              <a:t>Activity</a:t>
            </a:r>
            <a:br>
              <a:rPr lang="en-001" sz="3200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en-US" dirty="0"/>
              <a:t>Project 2: Multi-User Instagram</a:t>
            </a:r>
            <a:endParaRPr lang="en-00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5A181-23A2-CA68-63DB-C1E3B47036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Additional features:</a:t>
            </a:r>
          </a:p>
          <a:p>
            <a:pPr lvl="1"/>
            <a:r>
              <a:rPr lang="en-US" dirty="0"/>
              <a:t>User registration and login</a:t>
            </a:r>
          </a:p>
          <a:p>
            <a:pPr lvl="1"/>
            <a:r>
              <a:rPr lang="en-US" dirty="0"/>
              <a:t>Profile page with follow feature</a:t>
            </a:r>
          </a:p>
          <a:p>
            <a:pPr lvl="1"/>
            <a:r>
              <a:rPr lang="en-US" dirty="0"/>
              <a:t>Feed only shows users you’re following</a:t>
            </a:r>
          </a:p>
          <a:p>
            <a:r>
              <a:rPr lang="en-US" dirty="0"/>
              <a:t>Landing page to show off app</a:t>
            </a:r>
          </a:p>
          <a:p>
            <a:endParaRPr lang="en-US" dirty="0"/>
          </a:p>
          <a:p>
            <a:endParaRPr lang="en-001" dirty="0"/>
          </a:p>
        </p:txBody>
      </p:sp>
    </p:spTree>
    <p:extLst>
      <p:ext uri="{BB962C8B-B14F-4D97-AF65-F5344CB8AC3E}">
        <p14:creationId xmlns:p14="http://schemas.microsoft.com/office/powerpoint/2010/main" val="3294675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38B99-0F36-B8D2-DAC5-A546B3738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001" dirty="0"/>
              <a:t>What’s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03C12-F795-3664-1887-318AEFE61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H1: Vibe Coding Reflection Essay</a:t>
            </a:r>
          </a:p>
          <a:p>
            <a:pPr lvl="1"/>
            <a:r>
              <a:rPr lang="en-US" dirty="0"/>
              <a:t>Sign up for question</a:t>
            </a:r>
          </a:p>
          <a:p>
            <a:pPr lvl="1"/>
            <a:r>
              <a:rPr lang="en-US" dirty="0"/>
              <a:t>Gather ideas</a:t>
            </a:r>
          </a:p>
        </p:txBody>
      </p:sp>
    </p:spTree>
    <p:extLst>
      <p:ext uri="{BB962C8B-B14F-4D97-AF65-F5344CB8AC3E}">
        <p14:creationId xmlns:p14="http://schemas.microsoft.com/office/powerpoint/2010/main" val="2417480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C0A3E416-13B0-4CFE-8B85-8989D8AEFB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</TotalTime>
  <Words>355</Words>
  <Application>Microsoft Macintosh PowerPoint</Application>
  <PresentationFormat>Widescreen</PresentationFormat>
  <Paragraphs>53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Vibe Coding</vt:lpstr>
      <vt:lpstr>PowerPoint Presentation</vt:lpstr>
      <vt:lpstr>PowerPoint Presentation</vt:lpstr>
      <vt:lpstr>Vibe Coding</vt:lpstr>
      <vt:lpstr>What’s Next?</vt:lpstr>
      <vt:lpstr>Activity Vibe Code New Project</vt:lpstr>
      <vt:lpstr>Activity Project 1: Single-User Instagram</vt:lpstr>
      <vt:lpstr>Activity Project 2: Multi-User Instagram</vt:lpstr>
      <vt:lpstr>What’s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Scott Fleming (sdflming)</dc:creator>
  <cp:lastModifiedBy>Scott Fleming (sdflming)</cp:lastModifiedBy>
  <cp:revision>26</cp:revision>
  <dcterms:created xsi:type="dcterms:W3CDTF">2026-01-24T14:41:37Z</dcterms:created>
  <dcterms:modified xsi:type="dcterms:W3CDTF">2026-01-26T21:54:27Z</dcterms:modified>
</cp:coreProperties>
</file>