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61" r:id="rId3"/>
    <p:sldId id="262" r:id="rId4"/>
    <p:sldId id="263" r:id="rId5"/>
    <p:sldId id="264" r:id="rId6"/>
    <p:sldId id="259" r:id="rId7"/>
    <p:sldId id="257" r:id="rId8"/>
    <p:sldId id="258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00"/>
    <a:srgbClr val="FFFD78"/>
    <a:srgbClr val="D7A979"/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69"/>
    <p:restoredTop sz="94758"/>
  </p:normalViewPr>
  <p:slideViewPr>
    <p:cSldViewPr snapToGrid="0">
      <p:cViewPr varScale="1">
        <p:scale>
          <a:sx n="122" d="100"/>
          <a:sy n="122" d="100"/>
        </p:scale>
        <p:origin x="3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001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D6C3E-0C4A-8E47-93E7-C8616931361C}" type="datetimeFigureOut">
              <a:rPr lang="en-001" smtClean="0"/>
              <a:t>24/01/2026</a:t>
            </a:fld>
            <a:endParaRPr lang="en-001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001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00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51F2B-C71D-FF41-AB6D-EB671A245200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937176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001" dirty="0"/>
              <a:t>AI slop image created with Gemini 3 Pro (</a:t>
            </a:r>
            <a:r>
              <a:rPr lang="en-US" dirty="0"/>
              <a:t>https://</a:t>
            </a:r>
            <a:r>
              <a:rPr lang="en-US" dirty="0" err="1"/>
              <a:t>gemini.google.com</a:t>
            </a:r>
            <a:r>
              <a:rPr lang="en-US" dirty="0"/>
              <a:t>/share/d6e092dd3f13</a:t>
            </a:r>
            <a:r>
              <a:rPr lang="en-001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51F2B-C71D-FF41-AB6D-EB671A245200}" type="slidenum">
              <a:rPr lang="en-001" smtClean="0"/>
              <a:t>1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950602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001" dirty="0"/>
              <a:t>Thomas Dohmke, GitHub CEO (circa 2025).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177E56-6F2B-C743-8EA4-97E8FB04A8D6}" type="slidenum">
              <a:rPr lang="en-001" smtClean="0"/>
              <a:t>4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537278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391B-EB68-EA47-AE1D-2D5BD36DEF76}" type="datetimeFigureOut">
              <a:rPr lang="en-001" smtClean="0"/>
              <a:t>24/01/2026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F2843-0361-5A4E-8377-041914B2E4AB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294804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391B-EB68-EA47-AE1D-2D5BD36DEF76}" type="datetimeFigureOut">
              <a:rPr lang="en-001" smtClean="0"/>
              <a:t>24/01/2026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F2843-0361-5A4E-8377-041914B2E4AB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045126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391B-EB68-EA47-AE1D-2D5BD36DEF76}" type="datetimeFigureOut">
              <a:rPr lang="en-001" smtClean="0"/>
              <a:t>24/01/2026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F2843-0361-5A4E-8377-041914B2E4AB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703836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391B-EB68-EA47-AE1D-2D5BD36DEF76}" type="datetimeFigureOut">
              <a:rPr lang="en-001" smtClean="0"/>
              <a:t>24/01/2026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F2843-0361-5A4E-8377-041914B2E4AB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639656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391B-EB68-EA47-AE1D-2D5BD36DEF76}" type="datetimeFigureOut">
              <a:rPr lang="en-001" smtClean="0"/>
              <a:t>24/01/2026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F2843-0361-5A4E-8377-041914B2E4AB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342389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391B-EB68-EA47-AE1D-2D5BD36DEF76}" type="datetimeFigureOut">
              <a:rPr lang="en-001" smtClean="0"/>
              <a:t>24/01/2026</a:t>
            </a:fld>
            <a:endParaRPr lang="en-00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F2843-0361-5A4E-8377-041914B2E4AB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027471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391B-EB68-EA47-AE1D-2D5BD36DEF76}" type="datetimeFigureOut">
              <a:rPr lang="en-001" smtClean="0"/>
              <a:t>24/01/2026</a:t>
            </a:fld>
            <a:endParaRPr lang="en-00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F2843-0361-5A4E-8377-041914B2E4AB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472787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391B-EB68-EA47-AE1D-2D5BD36DEF76}" type="datetimeFigureOut">
              <a:rPr lang="en-001" smtClean="0"/>
              <a:t>24/01/2026</a:t>
            </a:fld>
            <a:endParaRPr lang="en-00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F2843-0361-5A4E-8377-041914B2E4AB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168760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391B-EB68-EA47-AE1D-2D5BD36DEF76}" type="datetimeFigureOut">
              <a:rPr lang="en-001" smtClean="0"/>
              <a:t>24/01/2026</a:t>
            </a:fld>
            <a:endParaRPr lang="en-00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F2843-0361-5A4E-8377-041914B2E4AB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315717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391B-EB68-EA47-AE1D-2D5BD36DEF76}" type="datetimeFigureOut">
              <a:rPr lang="en-001" smtClean="0"/>
              <a:t>24/01/2026</a:t>
            </a:fld>
            <a:endParaRPr lang="en-00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F2843-0361-5A4E-8377-041914B2E4AB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388626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391B-EB68-EA47-AE1D-2D5BD36DEF76}" type="datetimeFigureOut">
              <a:rPr lang="en-001" smtClean="0"/>
              <a:t>24/01/2026</a:t>
            </a:fld>
            <a:endParaRPr lang="en-00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F2843-0361-5A4E-8377-041914B2E4AB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87601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C8B0391B-EB68-EA47-AE1D-2D5BD36DEF76}" type="datetimeFigureOut">
              <a:rPr lang="en-001" smtClean="0"/>
              <a:t>24/01/2026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F34F2843-0361-5A4E-8377-041914B2E4AB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9986876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08A3B1-F5C2-AAE1-2E36-D7F398C6E5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71" r="1" b="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51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9FCFB4-C706-3978-2A40-F7C57A156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118"/>
            <a:ext cx="10515600" cy="927894"/>
          </a:xfrm>
        </p:spPr>
        <p:txBody>
          <a:bodyPr>
            <a:normAutofit fontScale="90000"/>
          </a:bodyPr>
          <a:lstStyle/>
          <a:p>
            <a:r>
              <a:rPr lang="en-001" dirty="0"/>
              <a:t>The Rapid Rise of GenAI Tools</a:t>
            </a:r>
            <a:br>
              <a:rPr lang="en-001" dirty="0"/>
            </a:br>
            <a:r>
              <a:rPr lang="en-001" sz="3100" dirty="0">
                <a:solidFill>
                  <a:schemeClr val="tx2">
                    <a:lumMod val="75000"/>
                  </a:schemeClr>
                </a:solidFill>
              </a:rPr>
              <a:t>Especially for Coding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BC49A0-48A0-0677-B017-13189EEA6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328"/>
            <a:ext cx="10515600" cy="5372100"/>
          </a:xfrm>
        </p:spPr>
        <p:txBody>
          <a:bodyPr>
            <a:normAutofit fontScale="85000" lnSpcReduction="20000"/>
          </a:bodyPr>
          <a:lstStyle/>
          <a:p>
            <a:r>
              <a:rPr lang="en-001" dirty="0"/>
              <a:t>June 2021 – GitHub Copilot </a:t>
            </a:r>
            <a:r>
              <a:rPr lang="en-001" dirty="0">
                <a:solidFill>
                  <a:schemeClr val="tx2">
                    <a:lumMod val="75000"/>
                  </a:schemeClr>
                </a:solidFill>
              </a:rPr>
              <a:t> 	</a:t>
            </a:r>
            <a:r>
              <a:rPr lang="en-001" sz="2000" dirty="0">
                <a:solidFill>
                  <a:srgbClr val="FF7E79"/>
                </a:solidFill>
              </a:rPr>
              <a:t>Microsoft</a:t>
            </a:r>
            <a:r>
              <a:rPr lang="en-001" sz="20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001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OpenAI</a:t>
            </a:r>
          </a:p>
          <a:p>
            <a:pPr lvl="1"/>
            <a:r>
              <a:rPr lang="en-001" sz="2200" dirty="0">
                <a:solidFill>
                  <a:schemeClr val="tx2">
                    <a:lumMod val="75000"/>
                  </a:schemeClr>
                </a:solidFill>
              </a:rPr>
              <a:t>Early Codex; code completion only</a:t>
            </a:r>
          </a:p>
          <a:p>
            <a:r>
              <a:rPr lang="en-001" dirty="0"/>
              <a:t>Nov 2022 – Chat-GPT </a:t>
            </a:r>
            <a:r>
              <a:rPr lang="en-001" dirty="0">
                <a:solidFill>
                  <a:schemeClr val="tx2">
                    <a:lumMod val="75000"/>
                  </a:schemeClr>
                </a:solidFill>
              </a:rPr>
              <a:t> 		</a:t>
            </a:r>
            <a:r>
              <a:rPr lang="en-001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OpenAI</a:t>
            </a:r>
          </a:p>
          <a:p>
            <a:r>
              <a:rPr lang="en-001" dirty="0"/>
              <a:t>Mar 2023 – Bard</a:t>
            </a:r>
            <a:r>
              <a:rPr lang="en-001" dirty="0">
                <a:solidFill>
                  <a:schemeClr val="tx2">
                    <a:lumMod val="75000"/>
                  </a:schemeClr>
                </a:solidFill>
              </a:rPr>
              <a:t>  			</a:t>
            </a:r>
            <a:r>
              <a:rPr lang="en-001" sz="2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Google</a:t>
            </a:r>
          </a:p>
          <a:p>
            <a:pPr lvl="1"/>
            <a:r>
              <a:rPr lang="en-001" sz="2200" dirty="0">
                <a:solidFill>
                  <a:schemeClr val="tx2">
                    <a:lumMod val="75000"/>
                  </a:schemeClr>
                </a:solidFill>
              </a:rPr>
              <a:t>Ancestor of Gemini</a:t>
            </a:r>
          </a:p>
          <a:p>
            <a:r>
              <a:rPr lang="en-001" dirty="0"/>
              <a:t>Mar 2023 – Claude</a:t>
            </a:r>
            <a:r>
              <a:rPr lang="en-001" dirty="0">
                <a:solidFill>
                  <a:schemeClr val="tx2">
                    <a:lumMod val="75000"/>
                  </a:schemeClr>
                </a:solidFill>
              </a:rPr>
              <a:t>  		</a:t>
            </a:r>
            <a:r>
              <a:rPr lang="en-001" sz="2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Anthropic</a:t>
            </a:r>
          </a:p>
          <a:p>
            <a:r>
              <a:rPr lang="en-001" dirty="0"/>
              <a:t>Mar 2023 – Cursor</a:t>
            </a:r>
            <a:r>
              <a:rPr lang="en-001" dirty="0">
                <a:solidFill>
                  <a:schemeClr val="tx2">
                    <a:lumMod val="75000"/>
                  </a:schemeClr>
                </a:solidFill>
              </a:rPr>
              <a:t>  			</a:t>
            </a:r>
            <a:r>
              <a:rPr lang="en-US" sz="22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Anysphere</a:t>
            </a:r>
            <a:endParaRPr lang="en-001" sz="2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001" dirty="0"/>
              <a:t>Nov 2023 – Grok</a:t>
            </a:r>
            <a:r>
              <a:rPr lang="en-001" dirty="0">
                <a:solidFill>
                  <a:schemeClr val="tx2">
                    <a:lumMod val="75000"/>
                  </a:schemeClr>
                </a:solidFill>
              </a:rPr>
              <a:t>  			</a:t>
            </a:r>
            <a:r>
              <a:rPr lang="en-001" sz="2200" dirty="0">
                <a:solidFill>
                  <a:srgbClr val="FFFD78"/>
                </a:solidFill>
              </a:rPr>
              <a:t>xAI</a:t>
            </a:r>
          </a:p>
          <a:p>
            <a:r>
              <a:rPr lang="en-001" dirty="0"/>
              <a:t>Dec 2023 – GitHub Copilot Chat</a:t>
            </a:r>
            <a:r>
              <a:rPr lang="en-001" dirty="0">
                <a:solidFill>
                  <a:schemeClr val="tx2">
                    <a:lumMod val="75000"/>
                  </a:schemeClr>
                </a:solidFill>
              </a:rPr>
              <a:t> 	</a:t>
            </a:r>
            <a:r>
              <a:rPr lang="en-001" sz="2200" dirty="0">
                <a:solidFill>
                  <a:srgbClr val="FF7E79"/>
                </a:solidFill>
              </a:rPr>
              <a:t>Microsoft</a:t>
            </a:r>
            <a:endParaRPr lang="en-001" sz="2200" dirty="0"/>
          </a:p>
          <a:p>
            <a:r>
              <a:rPr lang="en-001" dirty="0"/>
              <a:t>Feb 2024 – Gemini</a:t>
            </a:r>
            <a:r>
              <a:rPr lang="en-001" dirty="0">
                <a:solidFill>
                  <a:schemeClr val="tx2">
                    <a:lumMod val="75000"/>
                  </a:schemeClr>
                </a:solidFill>
              </a:rPr>
              <a:t>  		</a:t>
            </a:r>
            <a:r>
              <a:rPr lang="en-001" sz="2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Google</a:t>
            </a:r>
          </a:p>
          <a:p>
            <a:r>
              <a:rPr lang="en-001" dirty="0"/>
              <a:t>Early 2025 – Claude Code  	</a:t>
            </a:r>
            <a:r>
              <a:rPr lang="en-001" sz="2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Anthropic</a:t>
            </a:r>
          </a:p>
          <a:p>
            <a:r>
              <a:rPr lang="en-001" dirty="0"/>
              <a:t>Mid 2025 – Codex  			</a:t>
            </a:r>
            <a:r>
              <a:rPr lang="en-001" sz="2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OpenAI</a:t>
            </a:r>
          </a:p>
          <a:p>
            <a:r>
              <a:rPr lang="en-001" dirty="0"/>
              <a:t>Oct 2025 – Grok Code Fast 1 	</a:t>
            </a:r>
            <a:r>
              <a:rPr lang="en-001" sz="2400" dirty="0">
                <a:solidFill>
                  <a:srgbClr val="FFFD78"/>
                </a:solidFill>
              </a:rPr>
              <a:t>xAI</a:t>
            </a:r>
            <a:endParaRPr lang="en-001" sz="2400" dirty="0"/>
          </a:p>
          <a:p>
            <a:r>
              <a:rPr lang="en-001" dirty="0"/>
              <a:t>Oct 2025 – Gemini Code Assist  	</a:t>
            </a:r>
            <a:r>
              <a:rPr lang="en-001" sz="2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Google</a:t>
            </a:r>
          </a:p>
        </p:txBody>
      </p:sp>
    </p:spTree>
    <p:extLst>
      <p:ext uri="{BB962C8B-B14F-4D97-AF65-F5344CB8AC3E}">
        <p14:creationId xmlns:p14="http://schemas.microsoft.com/office/powerpoint/2010/main" val="2690004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EEA04-0C0A-9333-07C9-D25967506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96774"/>
          </a:xfrm>
        </p:spPr>
        <p:txBody>
          <a:bodyPr>
            <a:normAutofit/>
          </a:bodyPr>
          <a:lstStyle/>
          <a:p>
            <a:r>
              <a:rPr lang="en-001" dirty="0"/>
              <a:t>Excerpt from Sep 2025 CS-Ed Email List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7B6CA5D8-07EC-E1B9-BF90-23B170604574}"/>
              </a:ext>
            </a:extLst>
          </p:cNvPr>
          <p:cNvSpPr/>
          <p:nvPr/>
        </p:nvSpPr>
        <p:spPr>
          <a:xfrm>
            <a:off x="272145" y="1429432"/>
            <a:ext cx="9666512" cy="987197"/>
          </a:xfrm>
          <a:prstGeom prst="wedgeRoundRectCallout">
            <a:avLst>
              <a:gd name="adj1" fmla="val -36195"/>
              <a:gd name="adj2" fmla="val 77087"/>
              <a:gd name="adj3" fmla="val 16667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We may be headed for a world where … programmers are expected to know how to use AI tools.</a:t>
            </a:r>
            <a:endParaRPr lang="en-001" sz="2400" dirty="0"/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AA065049-10BD-E0D3-1983-A76A9D3B9951}"/>
              </a:ext>
            </a:extLst>
          </p:cNvPr>
          <p:cNvSpPr/>
          <p:nvPr/>
        </p:nvSpPr>
        <p:spPr>
          <a:xfrm>
            <a:off x="2177147" y="2906488"/>
            <a:ext cx="9666512" cy="3374570"/>
          </a:xfrm>
          <a:prstGeom prst="wedgeRoundRectCallout">
            <a:avLst>
              <a:gd name="adj1" fmla="val 35906"/>
              <a:gd name="adj2" fmla="val 59399"/>
              <a:gd name="adj3" fmla="val 16667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From my perch in the tech industry (Google), we are not "headed for" a world where programmers are expected to know how to use AI tools; we are in that world, and have been for months.  My semi-annual performance review documents are required to include a section on use of AI tools, and we have an "AI learning week" every month or two -- and I'm not even in a division that works directly on AI (that's a different floor of the building).  I suspect that most of the major tech companies have similar efforts underway.</a:t>
            </a:r>
            <a:endParaRPr lang="en-001" sz="2400" dirty="0"/>
          </a:p>
        </p:txBody>
      </p:sp>
    </p:spTree>
    <p:extLst>
      <p:ext uri="{BB962C8B-B14F-4D97-AF65-F5344CB8AC3E}">
        <p14:creationId xmlns:p14="http://schemas.microsoft.com/office/powerpoint/2010/main" val="1911491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32AC372-06CD-9970-4168-FEB225F3C8B1}"/>
              </a:ext>
            </a:extLst>
          </p:cNvPr>
          <p:cNvGrpSpPr/>
          <p:nvPr/>
        </p:nvGrpSpPr>
        <p:grpSpPr>
          <a:xfrm>
            <a:off x="796149" y="0"/>
            <a:ext cx="10599702" cy="6858000"/>
            <a:chOff x="1592298" y="155576"/>
            <a:chExt cx="9007405" cy="5827785"/>
          </a:xfrm>
        </p:grpSpPr>
        <p:pic>
          <p:nvPicPr>
            <p:cNvPr id="3" name="Google Shape;76;p5" descr="A screenshot of a social media post&#10;&#10;AI-generated content may be incorrect.">
              <a:extLst>
                <a:ext uri="{FF2B5EF4-FFF2-40B4-BE49-F238E27FC236}">
                  <a16:creationId xmlns:a16="http://schemas.microsoft.com/office/drawing/2014/main" id="{F85767DC-1CF4-8A83-874B-9B2AF6A3471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92298" y="155576"/>
              <a:ext cx="9007405" cy="3346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77;p5" descr="A building with a fountain in the background&#10;&#10;AI-generated content may be incorrect.">
              <a:extLst>
                <a:ext uri="{FF2B5EF4-FFF2-40B4-BE49-F238E27FC236}">
                  <a16:creationId xmlns:a16="http://schemas.microsoft.com/office/drawing/2014/main" id="{BF02A6A5-F30E-B235-03E4-99AD09074058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4">
              <a:alphaModFix/>
            </a:blip>
            <a:srcRect b="66721"/>
            <a:stretch>
              <a:fillRect/>
            </a:stretch>
          </p:blipFill>
          <p:spPr>
            <a:xfrm>
              <a:off x="1592298" y="3760132"/>
              <a:ext cx="9007405" cy="222322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C7CEEC1-44E6-F1F5-DCE5-E55A3BDC5C62}"/>
              </a:ext>
            </a:extLst>
          </p:cNvPr>
          <p:cNvSpPr txBox="1"/>
          <p:nvPr/>
        </p:nvSpPr>
        <p:spPr>
          <a:xfrm>
            <a:off x="6170564" y="529444"/>
            <a:ext cx="375833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001" sz="2400" dirty="0">
                <a:solidFill>
                  <a:srgbClr val="FFFC00"/>
                </a:solidFill>
              </a:rPr>
              <a:t>⇦ GitHub CEO (circa 2025)</a:t>
            </a:r>
          </a:p>
        </p:txBody>
      </p:sp>
    </p:spTree>
    <p:extLst>
      <p:ext uri="{BB962C8B-B14F-4D97-AF65-F5344CB8AC3E}">
        <p14:creationId xmlns:p14="http://schemas.microsoft.com/office/powerpoint/2010/main" val="1878488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427088-FDA8-F64D-9B2A-2F8FFBD93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dirty="0"/>
              <a:t>Course Motivation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E908D6-0338-4AC6-09F2-590DED1B0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want you to </a:t>
            </a:r>
            <a:r>
              <a:rPr lang="en-US" dirty="0">
                <a:solidFill>
                  <a:srgbClr val="FFFC00"/>
                </a:solidFill>
              </a:rPr>
              <a:t>try different AI tools</a:t>
            </a:r>
            <a:r>
              <a:rPr lang="en-US" dirty="0"/>
              <a:t> to see</a:t>
            </a:r>
          </a:p>
          <a:p>
            <a:pPr lvl="1"/>
            <a:r>
              <a:rPr lang="en-US" dirty="0"/>
              <a:t>what you like and</a:t>
            </a:r>
          </a:p>
          <a:p>
            <a:pPr lvl="1"/>
            <a:r>
              <a:rPr lang="en-US" dirty="0"/>
              <a:t>what they are good for </a:t>
            </a:r>
          </a:p>
          <a:p>
            <a:r>
              <a:rPr lang="en-US" dirty="0"/>
              <a:t>Teach you to be </a:t>
            </a:r>
            <a:r>
              <a:rPr lang="en-US" dirty="0">
                <a:solidFill>
                  <a:srgbClr val="FFFC00"/>
                </a:solidFill>
              </a:rPr>
              <a:t>AI-enhanced software developer</a:t>
            </a:r>
          </a:p>
          <a:p>
            <a:pPr lvl="1"/>
            <a:r>
              <a:rPr lang="en-US" dirty="0"/>
              <a:t>Job market for junior developers is down</a:t>
            </a:r>
          </a:p>
          <a:p>
            <a:pPr lvl="1"/>
            <a:r>
              <a:rPr lang="en-US" dirty="0"/>
              <a:t>Could AI help you go from junior to senior?</a:t>
            </a:r>
          </a:p>
          <a:p>
            <a:r>
              <a:rPr lang="en-US" dirty="0"/>
              <a:t>This is a new world – </a:t>
            </a:r>
            <a:r>
              <a:rPr lang="en-US" dirty="0">
                <a:solidFill>
                  <a:srgbClr val="FFFC00"/>
                </a:solidFill>
              </a:rPr>
              <a:t>we are learning this together!</a:t>
            </a:r>
          </a:p>
          <a:p>
            <a:endParaRPr lang="en-001" dirty="0"/>
          </a:p>
        </p:txBody>
      </p:sp>
    </p:spTree>
    <p:extLst>
      <p:ext uri="{BB962C8B-B14F-4D97-AF65-F5344CB8AC3E}">
        <p14:creationId xmlns:p14="http://schemas.microsoft.com/office/powerpoint/2010/main" val="66192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82FC0-806A-9E7A-1193-3AEB625E8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001" sz="3600" dirty="0">
                <a:solidFill>
                  <a:schemeClr val="tx2">
                    <a:lumMod val="90000"/>
                  </a:schemeClr>
                </a:solidFill>
              </a:rPr>
              <a:t>Course Goal</a:t>
            </a:r>
            <a:br>
              <a:rPr lang="en-001" sz="3600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en-US" dirty="0"/>
              <a:t>Learn to Use AI tools across the</a:t>
            </a:r>
            <a:br>
              <a:rPr lang="en-US" dirty="0"/>
            </a:br>
            <a:r>
              <a:rPr lang="en-US" dirty="0"/>
              <a:t>	Software Development Life Cycle</a:t>
            </a:r>
            <a:endParaRPr lang="en-001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280C25D-FD61-3E77-200A-3CFB381C7F3E}"/>
              </a:ext>
            </a:extLst>
          </p:cNvPr>
          <p:cNvGrpSpPr/>
          <p:nvPr/>
        </p:nvGrpSpPr>
        <p:grpSpPr>
          <a:xfrm>
            <a:off x="1809137" y="1611463"/>
            <a:ext cx="9849463" cy="4726357"/>
            <a:chOff x="1809137" y="1611463"/>
            <a:chExt cx="9849463" cy="4726357"/>
          </a:xfrm>
        </p:grpSpPr>
        <p:grpSp>
          <p:nvGrpSpPr>
            <p:cNvPr id="8" name="Group 38">
              <a:extLst>
                <a:ext uri="{FF2B5EF4-FFF2-40B4-BE49-F238E27FC236}">
                  <a16:creationId xmlns:a16="http://schemas.microsoft.com/office/drawing/2014/main" id="{16CD98B3-F4F0-C605-49DA-32108CFF7A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76022" y="2006374"/>
              <a:ext cx="7396140" cy="4331446"/>
              <a:chOff x="1126287" y="1276200"/>
              <a:chExt cx="7396720" cy="4331123"/>
            </a:xfrm>
          </p:grpSpPr>
          <p:sp>
            <p:nvSpPr>
              <p:cNvPr id="9" name="Arc 8">
                <a:extLst>
                  <a:ext uri="{FF2B5EF4-FFF2-40B4-BE49-F238E27FC236}">
                    <a16:creationId xmlns:a16="http://schemas.microsoft.com/office/drawing/2014/main" id="{E2DAC519-F1F0-5D20-B0B5-45F2F334B169}"/>
                  </a:ext>
                </a:extLst>
              </p:cNvPr>
              <p:cNvSpPr/>
              <p:nvPr/>
            </p:nvSpPr>
            <p:spPr>
              <a:xfrm>
                <a:off x="3317414" y="2052940"/>
                <a:ext cx="2906941" cy="2904913"/>
              </a:xfrm>
              <a:prstGeom prst="arc">
                <a:avLst/>
              </a:prstGeom>
              <a:ln w="203200" cmpd="sng">
                <a:solidFill>
                  <a:srgbClr val="00CCFF"/>
                </a:solidFill>
                <a:tailEnd type="triangle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" name="Arc 9">
                <a:extLst>
                  <a:ext uri="{FF2B5EF4-FFF2-40B4-BE49-F238E27FC236}">
                    <a16:creationId xmlns:a16="http://schemas.microsoft.com/office/drawing/2014/main" id="{75488135-EACF-A3DF-D1E1-A028CE35212D}"/>
                  </a:ext>
                </a:extLst>
              </p:cNvPr>
              <p:cNvSpPr/>
              <p:nvPr/>
            </p:nvSpPr>
            <p:spPr>
              <a:xfrm rot="5400000">
                <a:off x="3317634" y="2531842"/>
                <a:ext cx="2906500" cy="2906941"/>
              </a:xfrm>
              <a:prstGeom prst="arc">
                <a:avLst/>
              </a:prstGeom>
              <a:ln w="203200" cmpd="sng">
                <a:solidFill>
                  <a:srgbClr val="00CCFF"/>
                </a:solidFill>
                <a:tailEnd type="triangle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" name="Arc 10">
                <a:extLst>
                  <a:ext uri="{FF2B5EF4-FFF2-40B4-BE49-F238E27FC236}">
                    <a16:creationId xmlns:a16="http://schemas.microsoft.com/office/drawing/2014/main" id="{17B16113-F43A-ACA4-9EA9-FAFEA470B412}"/>
                  </a:ext>
                </a:extLst>
              </p:cNvPr>
              <p:cNvSpPr/>
              <p:nvPr/>
            </p:nvSpPr>
            <p:spPr>
              <a:xfrm rot="10800000">
                <a:off x="3249146" y="2532063"/>
                <a:ext cx="2905353" cy="2906500"/>
              </a:xfrm>
              <a:prstGeom prst="arc">
                <a:avLst/>
              </a:prstGeom>
              <a:ln w="203200" cmpd="sng">
                <a:solidFill>
                  <a:srgbClr val="00CCFF"/>
                </a:solidFill>
                <a:tailEnd type="triangle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" name="Arc 11">
                <a:extLst>
                  <a:ext uri="{FF2B5EF4-FFF2-40B4-BE49-F238E27FC236}">
                    <a16:creationId xmlns:a16="http://schemas.microsoft.com/office/drawing/2014/main" id="{81F7E035-4573-1E0C-22E2-FB889070A511}"/>
                  </a:ext>
                </a:extLst>
              </p:cNvPr>
              <p:cNvSpPr/>
              <p:nvPr/>
            </p:nvSpPr>
            <p:spPr>
              <a:xfrm rot="16200000">
                <a:off x="3249367" y="2052719"/>
                <a:ext cx="2904913" cy="2905353"/>
              </a:xfrm>
              <a:prstGeom prst="arc">
                <a:avLst/>
              </a:prstGeom>
              <a:ln w="203200" cmpd="sng">
                <a:solidFill>
                  <a:srgbClr val="00CCFF"/>
                </a:solidFill>
                <a:tailEnd type="triangle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" name="TextBox 28">
                <a:extLst>
                  <a:ext uri="{FF2B5EF4-FFF2-40B4-BE49-F238E27FC236}">
                    <a16:creationId xmlns:a16="http://schemas.microsoft.com/office/drawing/2014/main" id="{90C2358C-E18A-214A-0943-82C0C34A85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5585" y="3534118"/>
                <a:ext cx="129299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b="1" dirty="0">
                    <a:solidFill>
                      <a:srgbClr val="FFFF00"/>
                    </a:solidFill>
                  </a:rPr>
                  <a:t>Planning</a:t>
                </a:r>
              </a:p>
            </p:txBody>
          </p:sp>
          <p:sp>
            <p:nvSpPr>
              <p:cNvPr id="14" name="TextBox 29">
                <a:extLst>
                  <a:ext uri="{FF2B5EF4-FFF2-40B4-BE49-F238E27FC236}">
                    <a16:creationId xmlns:a16="http://schemas.microsoft.com/office/drawing/2014/main" id="{9A881E51-DCDA-8FB1-DC9C-B3D0C2F782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496044">
                <a:off x="2060968" y="1712820"/>
                <a:ext cx="1676167" cy="4000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2000" b="1" dirty="0">
                    <a:solidFill>
                      <a:srgbClr val="00CCFF"/>
                    </a:solidFill>
                  </a:rPr>
                  <a:t>Requirements</a:t>
                </a:r>
              </a:p>
            </p:txBody>
          </p:sp>
          <p:sp>
            <p:nvSpPr>
              <p:cNvPr id="15" name="TextBox 30">
                <a:extLst>
                  <a:ext uri="{FF2B5EF4-FFF2-40B4-BE49-F238E27FC236}">
                    <a16:creationId xmlns:a16="http://schemas.microsoft.com/office/drawing/2014/main" id="{E6E2B76B-DEB8-E385-9293-64655160E8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8845984">
                <a:off x="5687902" y="1569153"/>
                <a:ext cx="1293848" cy="707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2000" b="1" dirty="0">
                    <a:solidFill>
                      <a:srgbClr val="00CCFF"/>
                    </a:solidFill>
                  </a:rPr>
                  <a:t>Analysis &amp;</a:t>
                </a:r>
              </a:p>
              <a:p>
                <a:pPr algn="ctr" eaLnBrk="1" hangingPunct="1"/>
                <a:r>
                  <a:rPr lang="en-US" altLang="en-US" sz="2000" b="1" dirty="0">
                    <a:solidFill>
                      <a:srgbClr val="00CCFF"/>
                    </a:solidFill>
                  </a:rPr>
                  <a:t>Design</a:t>
                </a:r>
              </a:p>
            </p:txBody>
          </p:sp>
          <p:sp>
            <p:nvSpPr>
              <p:cNvPr id="16" name="TextBox 32">
                <a:extLst>
                  <a:ext uri="{FF2B5EF4-FFF2-40B4-BE49-F238E27FC236}">
                    <a16:creationId xmlns:a16="http://schemas.microsoft.com/office/drawing/2014/main" id="{F5E8B188-3CEF-90CA-4B51-1B840E1D5A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92814" y="3505395"/>
                <a:ext cx="225269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b="1" dirty="0">
                    <a:solidFill>
                      <a:srgbClr val="FFFF00"/>
                    </a:solidFill>
                  </a:rPr>
                  <a:t>Implementation</a:t>
                </a:r>
              </a:p>
            </p:txBody>
          </p:sp>
          <p:sp>
            <p:nvSpPr>
              <p:cNvPr id="17" name="TextBox 33">
                <a:extLst>
                  <a:ext uri="{FF2B5EF4-FFF2-40B4-BE49-F238E27FC236}">
                    <a16:creationId xmlns:a16="http://schemas.microsoft.com/office/drawing/2014/main" id="{F5178994-B557-FD58-D5DF-06DA029284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26005" y="4491674"/>
                <a:ext cx="1497002" cy="4000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2000" b="1" dirty="0">
                    <a:solidFill>
                      <a:srgbClr val="7F7F7F"/>
                    </a:solidFill>
                  </a:rPr>
                  <a:t>Deployment</a:t>
                </a:r>
              </a:p>
            </p:txBody>
          </p:sp>
          <p:sp>
            <p:nvSpPr>
              <p:cNvPr id="18" name="TextBox 34">
                <a:extLst>
                  <a:ext uri="{FF2B5EF4-FFF2-40B4-BE49-F238E27FC236}">
                    <a16:creationId xmlns:a16="http://schemas.microsoft.com/office/drawing/2014/main" id="{FFCFA178-0E6B-B1F4-60D8-F88946FBFB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437332">
                <a:off x="5838144" y="5170594"/>
                <a:ext cx="929111" cy="4000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sz="2000" b="1" dirty="0">
                    <a:solidFill>
                      <a:srgbClr val="00CCFF"/>
                    </a:solidFill>
                  </a:rPr>
                  <a:t>Testing</a:t>
                </a:r>
              </a:p>
            </p:txBody>
          </p:sp>
          <p:sp>
            <p:nvSpPr>
              <p:cNvPr id="19" name="TextBox 35">
                <a:extLst>
                  <a:ext uri="{FF2B5EF4-FFF2-40B4-BE49-F238E27FC236}">
                    <a16:creationId xmlns:a16="http://schemas.microsoft.com/office/drawing/2014/main" id="{A4D2253D-0F34-D82F-2C15-ADDD661F91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228445">
                <a:off x="2332165" y="5207242"/>
                <a:ext cx="1298854" cy="4000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2000" b="1" dirty="0">
                    <a:solidFill>
                      <a:srgbClr val="00CCFF"/>
                    </a:solidFill>
                  </a:rPr>
                  <a:t>Evaluation</a:t>
                </a:r>
              </a:p>
            </p:txBody>
          </p:sp>
          <p:sp>
            <p:nvSpPr>
              <p:cNvPr id="20" name="TextBox 36">
                <a:extLst>
                  <a:ext uri="{FF2B5EF4-FFF2-40B4-BE49-F238E27FC236}">
                    <a16:creationId xmlns:a16="http://schemas.microsoft.com/office/drawing/2014/main" id="{546E2774-E3F0-A95A-171A-AF424FFE71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6287" y="2539821"/>
                <a:ext cx="1108083" cy="707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2000" b="1" dirty="0">
                    <a:solidFill>
                      <a:schemeClr val="tx1">
                        <a:lumMod val="50000"/>
                      </a:schemeClr>
                    </a:solidFill>
                  </a:rPr>
                  <a:t>Initial</a:t>
                </a:r>
              </a:p>
              <a:p>
                <a:pPr algn="ctr" eaLnBrk="1" hangingPunct="1">
                  <a:defRPr/>
                </a:pPr>
                <a:r>
                  <a:rPr lang="en-US" sz="2000" b="1" dirty="0">
                    <a:solidFill>
                      <a:schemeClr val="tx1">
                        <a:lumMod val="50000"/>
                      </a:schemeClr>
                    </a:solidFill>
                  </a:rPr>
                  <a:t>Planning</a:t>
                </a:r>
              </a:p>
            </p:txBody>
          </p:sp>
        </p:grp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B62C4E23-AC56-6C83-623F-E1E042D6B9C6}"/>
                </a:ext>
              </a:extLst>
            </p:cNvPr>
            <p:cNvSpPr/>
            <p:nvPr/>
          </p:nvSpPr>
          <p:spPr bwMode="auto">
            <a:xfrm rot="5400000" flipV="1">
              <a:off x="2346506" y="1074094"/>
              <a:ext cx="2906712" cy="3981450"/>
            </a:xfrm>
            <a:prstGeom prst="arc">
              <a:avLst/>
            </a:prstGeom>
            <a:ln w="203200" cmpd="sng">
              <a:solidFill>
                <a:schemeClr val="tx1">
                  <a:lumMod val="50000"/>
                </a:schemeClr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E88C993A-F9F2-2E65-6880-350B22470019}"/>
                </a:ext>
              </a:extLst>
            </p:cNvPr>
            <p:cNvSpPr/>
            <p:nvPr/>
          </p:nvSpPr>
          <p:spPr bwMode="auto">
            <a:xfrm rot="5400000" flipV="1">
              <a:off x="8214519" y="2717931"/>
              <a:ext cx="2906712" cy="3981450"/>
            </a:xfrm>
            <a:prstGeom prst="arc">
              <a:avLst/>
            </a:prstGeom>
            <a:ln w="203200" cmpd="sng">
              <a:solidFill>
                <a:schemeClr val="tx1">
                  <a:lumMod val="50000"/>
                </a:schemeClr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461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0095E-7C58-6F12-414E-60A706E97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dirty="0"/>
              <a:t>Teaching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20540-7D67-5A76-AE30-A3D8078AA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001" dirty="0"/>
              <a:t>Dr Scott Fleming, Instructor</a:t>
            </a:r>
          </a:p>
          <a:p>
            <a:pPr lvl="1"/>
            <a:r>
              <a:rPr lang="en-001" dirty="0"/>
              <a:t>CS Associate Professor and Department Chair</a:t>
            </a:r>
          </a:p>
          <a:p>
            <a:pPr lvl="1"/>
            <a:endParaRPr lang="en-001" dirty="0"/>
          </a:p>
          <a:p>
            <a:r>
              <a:rPr lang="en-001" dirty="0"/>
              <a:t>Mr Muminul Hossain, TA</a:t>
            </a:r>
          </a:p>
          <a:p>
            <a:pPr lvl="1"/>
            <a:r>
              <a:rPr lang="en-001" dirty="0"/>
              <a:t>CS PhD Student</a:t>
            </a:r>
          </a:p>
          <a:p>
            <a:pPr lvl="1"/>
            <a:endParaRPr lang="en-001" dirty="0"/>
          </a:p>
          <a:p>
            <a:r>
              <a:rPr lang="en-001" dirty="0">
                <a:solidFill>
                  <a:srgbClr val="FFFF00"/>
                </a:solidFill>
              </a:rPr>
              <a:t>Computing Education Researchers!</a:t>
            </a:r>
          </a:p>
        </p:txBody>
      </p:sp>
    </p:spTree>
    <p:extLst>
      <p:ext uri="{BB962C8B-B14F-4D97-AF65-F5344CB8AC3E}">
        <p14:creationId xmlns:p14="http://schemas.microsoft.com/office/powerpoint/2010/main" val="3633981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D5D9B-DE62-3069-8C3A-4D11F0A03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2"/>
            <a:ext cx="10515600" cy="1110343"/>
          </a:xfrm>
        </p:spPr>
        <p:txBody>
          <a:bodyPr/>
          <a:lstStyle/>
          <a:p>
            <a:r>
              <a:rPr lang="en-001" dirty="0"/>
              <a:t>Icebreaker!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9249C-182B-C823-CC2E-6340FEF01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6545"/>
            <a:ext cx="10515600" cy="53122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001" dirty="0"/>
              <a:t>Please share…</a:t>
            </a:r>
          </a:p>
          <a:p>
            <a:pPr>
              <a:spcBef>
                <a:spcPts val="2200"/>
              </a:spcBef>
            </a:pPr>
            <a:r>
              <a:rPr lang="en-001" dirty="0"/>
              <a:t>Your </a:t>
            </a:r>
            <a:r>
              <a:rPr lang="en-001" b="1" dirty="0">
                <a:solidFill>
                  <a:srgbClr val="FFFF00"/>
                </a:solidFill>
              </a:rPr>
              <a:t>name</a:t>
            </a:r>
          </a:p>
          <a:p>
            <a:pPr>
              <a:spcBef>
                <a:spcPts val="2200"/>
              </a:spcBef>
            </a:pPr>
            <a:r>
              <a:rPr lang="en-001" dirty="0"/>
              <a:t>Your </a:t>
            </a:r>
            <a:r>
              <a:rPr lang="en-001" b="1" dirty="0">
                <a:solidFill>
                  <a:srgbClr val="FFFF00"/>
                </a:solidFill>
              </a:rPr>
              <a:t>program</a:t>
            </a:r>
            <a:r>
              <a:rPr lang="en-001" dirty="0"/>
              <a:t> and </a:t>
            </a:r>
            <a:r>
              <a:rPr lang="en-001" b="1" dirty="0">
                <a:solidFill>
                  <a:srgbClr val="FFFF00"/>
                </a:solidFill>
              </a:rPr>
              <a:t>year</a:t>
            </a:r>
            <a:r>
              <a:rPr lang="en-001" dirty="0"/>
              <a:t> of study</a:t>
            </a:r>
          </a:p>
          <a:p>
            <a:pPr lvl="1"/>
            <a:r>
              <a:rPr lang="en-001" dirty="0"/>
              <a:t>E.g.: BS-CS junior, MS-CS year 2</a:t>
            </a:r>
          </a:p>
          <a:p>
            <a:pPr>
              <a:spcBef>
                <a:spcPts val="2200"/>
              </a:spcBef>
            </a:pPr>
            <a:r>
              <a:rPr lang="en-001" dirty="0"/>
              <a:t>Something </a:t>
            </a:r>
            <a:r>
              <a:rPr lang="en-001" b="1" dirty="0">
                <a:solidFill>
                  <a:srgbClr val="FFFF00"/>
                </a:solidFill>
              </a:rPr>
              <a:t>interesting</a:t>
            </a:r>
            <a:r>
              <a:rPr lang="en-001" dirty="0"/>
              <a:t> about GenAI tools</a:t>
            </a:r>
          </a:p>
          <a:p>
            <a:pPr lvl="1"/>
            <a:r>
              <a:rPr lang="en-001" dirty="0"/>
              <a:t>An experience you’ve had…</a:t>
            </a:r>
          </a:p>
          <a:p>
            <a:pPr lvl="1"/>
            <a:r>
              <a:rPr lang="en-001" dirty="0"/>
              <a:t>An opinion you have…</a:t>
            </a:r>
          </a:p>
          <a:p>
            <a:pPr lvl="1"/>
            <a:r>
              <a:rPr lang="en-001" dirty="0"/>
              <a:t>A prediction you have…</a:t>
            </a:r>
          </a:p>
          <a:p>
            <a:pPr lvl="1"/>
            <a:r>
              <a:rPr lang="en-001" dirty="0"/>
              <a:t>Advice you would give…</a:t>
            </a:r>
          </a:p>
          <a:p>
            <a:pPr>
              <a:spcBef>
                <a:spcPts val="2200"/>
              </a:spcBef>
            </a:pPr>
            <a:r>
              <a:rPr lang="en-001" dirty="0"/>
              <a:t>Something you hope to </a:t>
            </a:r>
            <a:r>
              <a:rPr lang="en-001" b="1" dirty="0">
                <a:solidFill>
                  <a:srgbClr val="FFFF00"/>
                </a:solidFill>
              </a:rPr>
              <a:t>learn</a:t>
            </a:r>
          </a:p>
          <a:p>
            <a:pPr lvl="1"/>
            <a:endParaRPr lang="en-001" dirty="0"/>
          </a:p>
        </p:txBody>
      </p:sp>
    </p:spTree>
    <p:extLst>
      <p:ext uri="{BB962C8B-B14F-4D97-AF65-F5344CB8AC3E}">
        <p14:creationId xmlns:p14="http://schemas.microsoft.com/office/powerpoint/2010/main" val="3957424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2A946-3810-61BC-62E8-42B752723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sz="3200" dirty="0">
                <a:solidFill>
                  <a:schemeClr val="tx2">
                    <a:lumMod val="90000"/>
                  </a:schemeClr>
                </a:solidFill>
              </a:rPr>
              <a:t>What’s Next?</a:t>
            </a:r>
            <a:br>
              <a:rPr lang="en-001" dirty="0"/>
            </a:br>
            <a:r>
              <a:rPr lang="en-001" dirty="0"/>
              <a:t>Tour de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1E4C2-851C-DF06-E397-82DF31342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001" dirty="0"/>
              <a:t>Course Website</a:t>
            </a:r>
          </a:p>
          <a:p>
            <a:r>
              <a:rPr lang="en-001" dirty="0"/>
              <a:t>Canvas</a:t>
            </a:r>
          </a:p>
          <a:p>
            <a:r>
              <a:rPr lang="en-001" dirty="0"/>
              <a:t>Teams</a:t>
            </a:r>
          </a:p>
          <a:p>
            <a:r>
              <a:rPr lang="en-001" dirty="0"/>
              <a:t>Syllabus</a:t>
            </a:r>
          </a:p>
        </p:txBody>
      </p:sp>
    </p:spTree>
    <p:extLst>
      <p:ext uri="{BB962C8B-B14F-4D97-AF65-F5344CB8AC3E}">
        <p14:creationId xmlns:p14="http://schemas.microsoft.com/office/powerpoint/2010/main" val="3615276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C0A3E416-13B0-4CFE-8B85-8989D8AEFB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4356</TotalTime>
  <Words>462</Words>
  <Application>Microsoft Macintosh PowerPoint</Application>
  <PresentationFormat>Widescreen</PresentationFormat>
  <Paragraphs>66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The Rapid Rise of GenAI Tools Especially for Coding</vt:lpstr>
      <vt:lpstr>Excerpt from Sep 2025 CS-Ed Email List</vt:lpstr>
      <vt:lpstr>PowerPoint Presentation</vt:lpstr>
      <vt:lpstr>Course Motivation</vt:lpstr>
      <vt:lpstr>Course Goal Learn to Use AI tools across the  Software Development Life Cycle</vt:lpstr>
      <vt:lpstr>Teaching Team</vt:lpstr>
      <vt:lpstr>Icebreaker!</vt:lpstr>
      <vt:lpstr>What’s Next? Tour de Course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Scott Fleming (sdflming)</dc:creator>
  <cp:lastModifiedBy>Scott Fleming (sdflming)</cp:lastModifiedBy>
  <cp:revision>28</cp:revision>
  <dcterms:created xsi:type="dcterms:W3CDTF">2026-01-19T23:41:09Z</dcterms:created>
  <dcterms:modified xsi:type="dcterms:W3CDTF">2026-01-24T16:03:38Z</dcterms:modified>
</cp:coreProperties>
</file>